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70"/>
  </p:notesMasterIdLst>
  <p:handoutMasterIdLst>
    <p:handoutMasterId r:id="rId71"/>
  </p:handoutMasterIdLst>
  <p:sldIdLst>
    <p:sldId id="256" r:id="rId2"/>
    <p:sldId id="266" r:id="rId3"/>
    <p:sldId id="383" r:id="rId4"/>
    <p:sldId id="504" r:id="rId5"/>
    <p:sldId id="428" r:id="rId6"/>
    <p:sldId id="429" r:id="rId7"/>
    <p:sldId id="525" r:id="rId8"/>
    <p:sldId id="526" r:id="rId9"/>
    <p:sldId id="486" r:id="rId10"/>
    <p:sldId id="431" r:id="rId11"/>
    <p:sldId id="432" r:id="rId12"/>
    <p:sldId id="433" r:id="rId13"/>
    <p:sldId id="533" r:id="rId14"/>
    <p:sldId id="487" r:id="rId15"/>
    <p:sldId id="434" r:id="rId16"/>
    <p:sldId id="488" r:id="rId17"/>
    <p:sldId id="435" r:id="rId18"/>
    <p:sldId id="489" r:id="rId19"/>
    <p:sldId id="438" r:id="rId20"/>
    <p:sldId id="437" r:id="rId21"/>
    <p:sldId id="439" r:id="rId22"/>
    <p:sldId id="440" r:id="rId23"/>
    <p:sldId id="441" r:id="rId24"/>
    <p:sldId id="442" r:id="rId25"/>
    <p:sldId id="443" r:id="rId26"/>
    <p:sldId id="444" r:id="rId27"/>
    <p:sldId id="445" r:id="rId28"/>
    <p:sldId id="446" r:id="rId29"/>
    <p:sldId id="447" r:id="rId30"/>
    <p:sldId id="490" r:id="rId31"/>
    <p:sldId id="534" r:id="rId32"/>
    <p:sldId id="491" r:id="rId33"/>
    <p:sldId id="494" r:id="rId34"/>
    <p:sldId id="505" r:id="rId35"/>
    <p:sldId id="527" r:id="rId36"/>
    <p:sldId id="535" r:id="rId37"/>
    <p:sldId id="536" r:id="rId38"/>
    <p:sldId id="528" r:id="rId39"/>
    <p:sldId id="529" r:id="rId40"/>
    <p:sldId id="530" r:id="rId41"/>
    <p:sldId id="531" r:id="rId42"/>
    <p:sldId id="537" r:id="rId43"/>
    <p:sldId id="538" r:id="rId44"/>
    <p:sldId id="539" r:id="rId45"/>
    <p:sldId id="540" r:id="rId46"/>
    <p:sldId id="541" r:id="rId47"/>
    <p:sldId id="542" r:id="rId48"/>
    <p:sldId id="543" r:id="rId49"/>
    <p:sldId id="506" r:id="rId50"/>
    <p:sldId id="507" r:id="rId51"/>
    <p:sldId id="508" r:id="rId52"/>
    <p:sldId id="509" r:id="rId53"/>
    <p:sldId id="510" r:id="rId54"/>
    <p:sldId id="532" r:id="rId55"/>
    <p:sldId id="511" r:id="rId56"/>
    <p:sldId id="512" r:id="rId57"/>
    <p:sldId id="514" r:id="rId58"/>
    <p:sldId id="515" r:id="rId59"/>
    <p:sldId id="516" r:id="rId60"/>
    <p:sldId id="517" r:id="rId61"/>
    <p:sldId id="518" r:id="rId62"/>
    <p:sldId id="519" r:id="rId63"/>
    <p:sldId id="520" r:id="rId64"/>
    <p:sldId id="521" r:id="rId65"/>
    <p:sldId id="522" r:id="rId66"/>
    <p:sldId id="523" r:id="rId67"/>
    <p:sldId id="544" r:id="rId68"/>
    <p:sldId id="524" r:id="rId69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09A"/>
    <a:srgbClr val="608DC4"/>
    <a:srgbClr val="3F6EA7"/>
    <a:srgbClr val="345284"/>
    <a:srgbClr val="CDF1FF"/>
    <a:srgbClr val="97E1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6" autoAdjust="0"/>
    <p:restoredTop sz="98898" autoAdjust="0"/>
  </p:normalViewPr>
  <p:slideViewPr>
    <p:cSldViewPr>
      <p:cViewPr varScale="1">
        <p:scale>
          <a:sx n="107" d="100"/>
          <a:sy n="107" d="100"/>
        </p:scale>
        <p:origin x="-216" y="-90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4"/>
    </p:cViewPr>
  </p:sorterViewPr>
  <p:notesViewPr>
    <p:cSldViewPr>
      <p:cViewPr varScale="1">
        <p:scale>
          <a:sx n="55" d="100"/>
          <a:sy n="55" d="100"/>
        </p:scale>
        <p:origin x="822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2019-08-05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6F0AE-7B65-4C9A-8729-A5D1A0ABE57B}" type="datetimeFigureOut">
              <a:rPr lang="ko-KR" altLang="en-US" smtClean="0"/>
              <a:pPr/>
              <a:t>2019-08-05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72E7F-A2FE-4F50-A94D-8786A43CAC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481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 userDrawn="1"/>
        </p:nvSpPr>
        <p:spPr>
          <a:xfrm>
            <a:off x="0" y="5489848"/>
            <a:ext cx="9144000" cy="13407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5" name="제목 13"/>
          <p:cNvSpPr>
            <a:spLocks noGrp="1"/>
          </p:cNvSpPr>
          <p:nvPr>
            <p:ph type="title"/>
          </p:nvPr>
        </p:nvSpPr>
        <p:spPr>
          <a:xfrm>
            <a:off x="323528" y="5561856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grpSp>
        <p:nvGrpSpPr>
          <p:cNvPr id="27" name="그룹 26"/>
          <p:cNvGrpSpPr/>
          <p:nvPr userDrawn="1"/>
        </p:nvGrpSpPr>
        <p:grpSpPr>
          <a:xfrm>
            <a:off x="5025394" y="-27384"/>
            <a:ext cx="4105308" cy="4307497"/>
            <a:chOff x="4863381" y="53834"/>
            <a:chExt cx="4105308" cy="4307497"/>
          </a:xfrm>
        </p:grpSpPr>
        <p:pic>
          <p:nvPicPr>
            <p:cNvPr id="28" name="그림 2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977714" y="53834"/>
              <a:ext cx="3990975" cy="4067175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863381" y="3607109"/>
              <a:ext cx="476250" cy="476250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248871" y="3885081"/>
              <a:ext cx="476250" cy="47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5430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 userDrawn="1"/>
        </p:nvGrpSpPr>
        <p:grpSpPr>
          <a:xfrm>
            <a:off x="5025394" y="0"/>
            <a:ext cx="4105308" cy="4307497"/>
            <a:chOff x="4863381" y="53834"/>
            <a:chExt cx="4105308" cy="4307497"/>
          </a:xfrm>
        </p:grpSpPr>
        <p:pic>
          <p:nvPicPr>
            <p:cNvPr id="36" name="그림 3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977714" y="53834"/>
              <a:ext cx="3990975" cy="4067175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863381" y="3607109"/>
              <a:ext cx="476250" cy="476250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248871" y="3885081"/>
              <a:ext cx="476250" cy="476250"/>
            </a:xfrm>
            <a:prstGeom prst="rect">
              <a:avLst/>
            </a:prstGeom>
          </p:spPr>
        </p:pic>
      </p:grpSp>
      <p:sp>
        <p:nvSpPr>
          <p:cNvPr id="40" name="직사각형 6"/>
          <p:cNvSpPr/>
          <p:nvPr userDrawn="1"/>
        </p:nvSpPr>
        <p:spPr>
          <a:xfrm>
            <a:off x="-1" y="6163792"/>
            <a:ext cx="9144001" cy="6942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1" name="직사각형 10"/>
          <p:cNvSpPr/>
          <p:nvPr userDrawn="1"/>
        </p:nvSpPr>
        <p:spPr>
          <a:xfrm>
            <a:off x="0" y="6091238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2" name="제목 1"/>
          <p:cNvSpPr>
            <a:spLocks noGrp="1"/>
          </p:cNvSpPr>
          <p:nvPr>
            <p:ph type="ctrTitle" hasCustomPrompt="1"/>
          </p:nvPr>
        </p:nvSpPr>
        <p:spPr>
          <a:xfrm>
            <a:off x="2500584" y="1340768"/>
            <a:ext cx="5095752" cy="2520280"/>
          </a:xfrm>
        </p:spPr>
        <p:txBody>
          <a:bodyPr/>
          <a:lstStyle>
            <a:lvl1pPr algn="l">
              <a:defRPr sz="5400" b="1" i="1" baseline="0">
                <a:solidFill>
                  <a:schemeClr val="accent6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Thank you.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3150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0542" y="981075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baseline="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800" baseline="0" dirty="0" err="1" smtClean="0">
                <a:latin typeface="HY견고딕" pitchFamily="18" charset="-127"/>
                <a:ea typeface="HY견고딕" pitchFamily="18" charset="-127"/>
              </a:rPr>
              <a:t>우분투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800" baseline="0" dirty="0" err="1" smtClean="0">
                <a:latin typeface="HY견고딕" pitchFamily="18" charset="-127"/>
                <a:ea typeface="HY견고딕" pitchFamily="18" charset="-127"/>
              </a:rPr>
              <a:t>리눅스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897075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780474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280484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6547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1947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2019-08-05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11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/>
          </p:nvPr>
        </p:nvSpPr>
        <p:spPr>
          <a:xfrm>
            <a:off x="323850" y="5589241"/>
            <a:ext cx="8496622" cy="1080120"/>
          </a:xfrm>
        </p:spPr>
        <p:txBody>
          <a:bodyPr/>
          <a:lstStyle/>
          <a:p>
            <a:pPr eaLnBrk="1" hangingPunct="1"/>
            <a:r>
              <a:rPr lang="en-US" altLang="ko-KR" sz="2800" dirty="0" smtClean="0"/>
              <a:t>Chapter 09. </a:t>
            </a:r>
            <a:r>
              <a:rPr lang="ko-KR" altLang="en-US" sz="2800" dirty="0" smtClean="0"/>
              <a:t>소프트웨어 관리하기</a:t>
            </a:r>
            <a:endParaRPr lang="ko-KR" altLang="en-US" sz="2400" dirty="0" smtClean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4392488" cy="5400600"/>
          </a:xfrm>
        </p:spPr>
        <p:txBody>
          <a:bodyPr/>
          <a:lstStyle/>
          <a:p>
            <a:r>
              <a:rPr lang="en-US" altLang="ko-KR" dirty="0" smtClean="0"/>
              <a:t>apt-cache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APT </a:t>
            </a:r>
            <a:r>
              <a:rPr lang="ko-KR" altLang="en-US" dirty="0" smtClean="0"/>
              <a:t>캐시 통계 정보 보기 </a:t>
            </a:r>
            <a:r>
              <a:rPr lang="en-US" altLang="ko-KR" dirty="0" smtClean="0"/>
              <a:t>: stats</a:t>
            </a:r>
          </a:p>
          <a:p>
            <a:pPr lvl="2"/>
            <a:r>
              <a:rPr lang="ko-KR" altLang="en-US" dirty="0" smtClean="0"/>
              <a:t>전체 </a:t>
            </a:r>
            <a:r>
              <a:rPr lang="ko-KR" altLang="en-US" dirty="0"/>
              <a:t>패키지 이름 </a:t>
            </a:r>
            <a:r>
              <a:rPr lang="en-US" altLang="ko-KR" dirty="0"/>
              <a:t>: </a:t>
            </a:r>
            <a:r>
              <a:rPr lang="ko-KR" altLang="en-US" dirty="0"/>
              <a:t>패키지 이름의 전체 </a:t>
            </a:r>
            <a:r>
              <a:rPr lang="ko-KR" altLang="en-US" dirty="0" smtClean="0"/>
              <a:t>개수</a:t>
            </a:r>
            <a:endParaRPr lang="en-US" altLang="ko-KR" dirty="0"/>
          </a:p>
          <a:p>
            <a:pPr lvl="2"/>
            <a:r>
              <a:rPr lang="ko-KR" altLang="en-US" dirty="0" smtClean="0"/>
              <a:t>일반 </a:t>
            </a:r>
            <a:r>
              <a:rPr lang="ko-KR" altLang="en-US" dirty="0"/>
              <a:t>패키지 </a:t>
            </a:r>
            <a:r>
              <a:rPr lang="en-US" altLang="ko-KR" dirty="0"/>
              <a:t>: </a:t>
            </a:r>
            <a:r>
              <a:rPr lang="ko-KR" altLang="en-US" dirty="0"/>
              <a:t>일반적으로 사용하는 패키지의 </a:t>
            </a:r>
            <a:r>
              <a:rPr lang="ko-KR" altLang="en-US" dirty="0" smtClean="0"/>
              <a:t>개수</a:t>
            </a:r>
            <a:endParaRPr lang="en-US" altLang="ko-KR" dirty="0"/>
          </a:p>
          <a:p>
            <a:pPr lvl="2"/>
            <a:r>
              <a:rPr lang="ko-KR" altLang="en-US" dirty="0" smtClean="0"/>
              <a:t>순수 </a:t>
            </a:r>
            <a:r>
              <a:rPr lang="ko-KR" altLang="en-US" dirty="0"/>
              <a:t>가상 패키지</a:t>
            </a:r>
            <a:r>
              <a:rPr lang="en-US" altLang="ko-KR" dirty="0"/>
              <a:t>(pure virtual package) </a:t>
            </a:r>
          </a:p>
          <a:p>
            <a:pPr lvl="3"/>
            <a:r>
              <a:rPr lang="ko-KR" altLang="en-US" dirty="0" smtClean="0"/>
              <a:t>가상 </a:t>
            </a:r>
            <a:r>
              <a:rPr lang="ko-KR" altLang="en-US" dirty="0"/>
              <a:t>패키지는 패키지의 이름만 </a:t>
            </a:r>
            <a:r>
              <a:rPr lang="ko-KR" altLang="en-US" dirty="0" smtClean="0"/>
              <a:t>제공하며 </a:t>
            </a:r>
            <a:r>
              <a:rPr lang="ko-KR" altLang="en-US" dirty="0"/>
              <a:t>그 이름을 가진 별도의 패키지가 실제로 있는 것은 </a:t>
            </a:r>
            <a:r>
              <a:rPr lang="ko-KR" altLang="en-US" dirty="0" smtClean="0"/>
              <a:t>아님</a:t>
            </a:r>
            <a:endParaRPr lang="en-US" altLang="ko-KR" dirty="0"/>
          </a:p>
          <a:p>
            <a:pPr lvl="2"/>
            <a:r>
              <a:rPr lang="ko-KR" altLang="en-US" dirty="0" smtClean="0"/>
              <a:t>단일 </a:t>
            </a:r>
            <a:r>
              <a:rPr lang="ko-KR" altLang="en-US" dirty="0"/>
              <a:t>가상 패키지</a:t>
            </a:r>
            <a:r>
              <a:rPr lang="en-US" altLang="ko-KR" dirty="0"/>
              <a:t>(single virtual package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 smtClean="0"/>
              <a:t>한 </a:t>
            </a:r>
            <a:r>
              <a:rPr lang="ko-KR" altLang="en-US" dirty="0"/>
              <a:t>패키지가 특정 가상 패키지의 </a:t>
            </a:r>
            <a:r>
              <a:rPr lang="ko-KR" altLang="en-US" dirty="0" smtClean="0"/>
              <a:t>기능을 제공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혼합 </a:t>
            </a:r>
            <a:r>
              <a:rPr lang="ko-KR" altLang="en-US" dirty="0"/>
              <a:t>가상 패키지</a:t>
            </a:r>
            <a:r>
              <a:rPr lang="en-US" altLang="ko-KR" dirty="0"/>
              <a:t>(mixed virtual package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 smtClean="0"/>
              <a:t>특정 </a:t>
            </a:r>
            <a:r>
              <a:rPr lang="ko-KR" altLang="en-US" dirty="0"/>
              <a:t>가상 패키지를 제공하거나 가상 </a:t>
            </a:r>
            <a:r>
              <a:rPr lang="ko-KR" altLang="en-US" dirty="0" smtClean="0"/>
              <a:t>패키지의 </a:t>
            </a:r>
            <a:r>
              <a:rPr lang="ko-KR" altLang="en-US" dirty="0"/>
              <a:t>이름을 패키지 이름으로 사용하는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빠짐</a:t>
            </a:r>
            <a:r>
              <a:rPr lang="en-US" altLang="ko-KR" dirty="0"/>
              <a:t>(missing) : </a:t>
            </a:r>
            <a:r>
              <a:rPr lang="ko-KR" altLang="en-US" dirty="0"/>
              <a:t>의존성은 있지만 어떠한 패키지도 제공하지 않는 </a:t>
            </a:r>
            <a:r>
              <a:rPr lang="ko-KR" altLang="en-US" dirty="0" smtClean="0"/>
              <a:t>패키지</a:t>
            </a:r>
            <a:endParaRPr lang="en-US" altLang="ko-KR" dirty="0"/>
          </a:p>
          <a:p>
            <a:pPr lvl="2"/>
            <a:r>
              <a:rPr lang="ko-KR" altLang="en-US" dirty="0" smtClean="0"/>
              <a:t>개별 </a:t>
            </a:r>
            <a:r>
              <a:rPr lang="ko-KR" altLang="en-US" dirty="0"/>
              <a:t>버전 전체</a:t>
            </a:r>
            <a:r>
              <a:rPr lang="en-US" altLang="ko-KR" dirty="0"/>
              <a:t>(total distinct version) : </a:t>
            </a:r>
            <a:r>
              <a:rPr lang="ko-KR" altLang="en-US" dirty="0"/>
              <a:t>캐시에 있는 패키지 버전의 개수를 의미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5076056" y="1412776"/>
            <a:ext cx="3258770" cy="4824536"/>
            <a:chOff x="881182" y="620688"/>
            <a:chExt cx="3258770" cy="482453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r="52618"/>
            <a:stretch/>
          </p:blipFill>
          <p:spPr>
            <a:xfrm>
              <a:off x="881447" y="620688"/>
              <a:ext cx="3258505" cy="43910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r="53261" b="-27298"/>
            <a:stretch/>
          </p:blipFill>
          <p:spPr>
            <a:xfrm>
              <a:off x="881182" y="4960218"/>
              <a:ext cx="3258770" cy="48500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apt-cache </a:t>
            </a:r>
            <a:r>
              <a:rPr lang="ko-KR" altLang="en-US" dirty="0"/>
              <a:t>명령</a:t>
            </a:r>
            <a:endParaRPr lang="en-US" altLang="ko-KR" dirty="0"/>
          </a:p>
          <a:p>
            <a:pPr lvl="1"/>
            <a:r>
              <a:rPr lang="ko-KR" altLang="en-US" dirty="0"/>
              <a:t>사용 가능한 패키지 이름 보기 </a:t>
            </a:r>
            <a:r>
              <a:rPr lang="en-US" altLang="ko-KR" dirty="0"/>
              <a:t>: </a:t>
            </a:r>
            <a:r>
              <a:rPr lang="en-US" altLang="ko-KR" dirty="0" err="1" smtClean="0"/>
              <a:t>pkgnames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899631" y="1849717"/>
            <a:ext cx="6840682" cy="4764260"/>
            <a:chOff x="433387" y="1657350"/>
            <a:chExt cx="8277225" cy="576475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387" y="1657350"/>
              <a:ext cx="8277225" cy="35433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014" y="5164680"/>
              <a:ext cx="8210550" cy="22574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apt-cache </a:t>
            </a:r>
            <a:r>
              <a:rPr lang="ko-KR" altLang="en-US" dirty="0"/>
              <a:t>명령</a:t>
            </a:r>
            <a:endParaRPr lang="en-US" altLang="ko-KR" dirty="0"/>
          </a:p>
          <a:p>
            <a:pPr lvl="1"/>
            <a:r>
              <a:rPr lang="ko-KR" altLang="en-US" dirty="0"/>
              <a:t>패키지 이름 검색하기 </a:t>
            </a:r>
            <a:r>
              <a:rPr lang="en-US" altLang="ko-KR" dirty="0"/>
              <a:t>: </a:t>
            </a:r>
            <a:r>
              <a:rPr lang="en-US" altLang="ko-KR" dirty="0" smtClean="0"/>
              <a:t>search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92" y="1916832"/>
            <a:ext cx="7507432" cy="2467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apt-cache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ko-KR" altLang="en-US" dirty="0"/>
              <a:t>패키지 정보 검색하기 </a:t>
            </a:r>
            <a:r>
              <a:rPr lang="en-US" altLang="ko-KR" dirty="0"/>
              <a:t>: </a:t>
            </a:r>
            <a:r>
              <a:rPr lang="en-US" altLang="ko-KR" dirty="0" smtClean="0"/>
              <a:t>show</a:t>
            </a:r>
          </a:p>
          <a:p>
            <a:pPr lvl="2"/>
            <a:r>
              <a:rPr lang="ko-KR" altLang="en-US" dirty="0"/>
              <a:t>버전</a:t>
            </a:r>
            <a:r>
              <a:rPr lang="en-US" altLang="ko-KR" dirty="0"/>
              <a:t>, </a:t>
            </a:r>
            <a:r>
              <a:rPr lang="ko-KR" altLang="en-US" dirty="0"/>
              <a:t>패키지 크기</a:t>
            </a:r>
            <a:r>
              <a:rPr lang="en-US" altLang="ko-KR" dirty="0"/>
              <a:t>, </a:t>
            </a:r>
            <a:r>
              <a:rPr lang="ko-KR" altLang="en-US" dirty="0"/>
              <a:t>카테고리</a:t>
            </a:r>
            <a:r>
              <a:rPr lang="en-US" altLang="ko-KR" dirty="0"/>
              <a:t>, </a:t>
            </a:r>
            <a:r>
              <a:rPr lang="ko-KR" altLang="en-US" dirty="0" err="1"/>
              <a:t>체크섬</a:t>
            </a:r>
            <a:r>
              <a:rPr lang="ko-KR" altLang="en-US" dirty="0"/>
              <a:t> 등 패키지에 관한 정보를 확인하려면 </a:t>
            </a:r>
            <a:r>
              <a:rPr lang="en-US" altLang="ko-KR" dirty="0"/>
              <a:t>show </a:t>
            </a:r>
            <a:r>
              <a:rPr lang="ko-KR" altLang="en-US" dirty="0"/>
              <a:t>서브 </a:t>
            </a:r>
            <a:r>
              <a:rPr lang="ko-KR" altLang="en-US" dirty="0" smtClean="0"/>
              <a:t>명령을 </a:t>
            </a:r>
            <a:r>
              <a:rPr lang="ko-KR" altLang="en-US" dirty="0"/>
              <a:t>사용</a:t>
            </a:r>
            <a:endParaRPr lang="en-US" altLang="ko-KR" dirty="0" smtClean="0"/>
          </a:p>
        </p:txBody>
      </p:sp>
      <p:grpSp>
        <p:nvGrpSpPr>
          <p:cNvPr id="9" name="그룹 8"/>
          <p:cNvGrpSpPr/>
          <p:nvPr/>
        </p:nvGrpSpPr>
        <p:grpSpPr>
          <a:xfrm>
            <a:off x="868303" y="2132856"/>
            <a:ext cx="7551409" cy="3792841"/>
            <a:chOff x="419100" y="2119312"/>
            <a:chExt cx="8306550" cy="417212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100" y="2119312"/>
              <a:ext cx="8305800" cy="261937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900" y="4672187"/>
              <a:ext cx="8286750" cy="1619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895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apt-cache </a:t>
            </a:r>
            <a:r>
              <a:rPr lang="ko-KR" altLang="en-US" dirty="0"/>
              <a:t>명령</a:t>
            </a:r>
            <a:endParaRPr lang="en-US" altLang="ko-KR" dirty="0"/>
          </a:p>
          <a:p>
            <a:pPr lvl="1"/>
            <a:r>
              <a:rPr lang="ko-KR" altLang="en-US" dirty="0" smtClean="0"/>
              <a:t> </a:t>
            </a:r>
            <a:r>
              <a:rPr lang="ko-KR" altLang="en-US" dirty="0"/>
              <a:t>패키지 의존성 검색하기 </a:t>
            </a:r>
            <a:r>
              <a:rPr lang="en-US" altLang="ko-KR" dirty="0"/>
              <a:t>: </a:t>
            </a:r>
            <a:r>
              <a:rPr lang="en-US" altLang="ko-KR" dirty="0" err="1"/>
              <a:t>showpkg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1043608" y="1859338"/>
            <a:ext cx="6277841" cy="4909636"/>
            <a:chOff x="1021475" y="1844824"/>
            <a:chExt cx="6905625" cy="54006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3608" y="1844824"/>
              <a:ext cx="6867525" cy="256222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475" y="4387924"/>
              <a:ext cx="6905625" cy="28575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544616"/>
          </a:xfrm>
        </p:spPr>
        <p:txBody>
          <a:bodyPr/>
          <a:lstStyle/>
          <a:p>
            <a:r>
              <a:rPr lang="en-US" altLang="ko-KR" dirty="0"/>
              <a:t>apt-get </a:t>
            </a:r>
            <a:r>
              <a:rPr lang="ko-KR" altLang="en-US" dirty="0" smtClean="0"/>
              <a:t>명령</a:t>
            </a:r>
            <a:endParaRPr lang="en-US" altLang="ko-KR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943100" y="3200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84784"/>
            <a:ext cx="7472795" cy="4814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352928" cy="5400600"/>
          </a:xfrm>
        </p:spPr>
        <p:txBody>
          <a:bodyPr/>
          <a:lstStyle/>
          <a:p>
            <a:r>
              <a:rPr lang="en-US" altLang="ko-KR" dirty="0"/>
              <a:t>apt-get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ko-KR" altLang="en-US" dirty="0"/>
              <a:t> 패키지 정보 업데이트하기 </a:t>
            </a:r>
            <a:r>
              <a:rPr lang="en-US" altLang="ko-KR" dirty="0"/>
              <a:t>: </a:t>
            </a:r>
            <a:r>
              <a:rPr lang="en-US" altLang="ko-KR" dirty="0" smtClean="0"/>
              <a:t>update</a:t>
            </a:r>
          </a:p>
          <a:p>
            <a:pPr lvl="2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/apt/</a:t>
            </a:r>
            <a:r>
              <a:rPr lang="en-US" altLang="ko-KR" dirty="0" err="1"/>
              <a:t>sources.list</a:t>
            </a:r>
            <a:r>
              <a:rPr lang="ko-KR" altLang="en-US" dirty="0"/>
              <a:t>에 명시한 저장소에서 패키지 정보를 읽어 </a:t>
            </a:r>
            <a:r>
              <a:rPr lang="ko-KR" altLang="en-US" dirty="0" smtClean="0"/>
              <a:t>동기화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새로운 </a:t>
            </a:r>
            <a:r>
              <a:rPr lang="ko-KR" altLang="en-US" dirty="0"/>
              <a:t>패키지 정보를 가져와서 </a:t>
            </a:r>
            <a:r>
              <a:rPr lang="en-US" altLang="ko-KR" dirty="0"/>
              <a:t>APT </a:t>
            </a:r>
            <a:r>
              <a:rPr lang="ko-KR" altLang="en-US" dirty="0"/>
              <a:t>캐시를 수정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1115616" y="2492896"/>
            <a:ext cx="6840682" cy="3163808"/>
            <a:chOff x="823914" y="2108488"/>
            <a:chExt cx="7524750" cy="348018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273" y="2108488"/>
              <a:ext cx="7481455" cy="264102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914" y="4670813"/>
              <a:ext cx="7524750" cy="91786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67146"/>
            <a:ext cx="8208912" cy="5280274"/>
          </a:xfrm>
        </p:spPr>
        <p:txBody>
          <a:bodyPr/>
          <a:lstStyle/>
          <a:p>
            <a:r>
              <a:rPr lang="en-US" altLang="ko-KR" dirty="0"/>
              <a:t>apt-get </a:t>
            </a:r>
            <a:r>
              <a:rPr lang="ko-KR" altLang="en-US" dirty="0"/>
              <a:t>명령</a:t>
            </a:r>
            <a:endParaRPr lang="en-US" altLang="ko-KR" dirty="0"/>
          </a:p>
          <a:p>
            <a:pPr lvl="1"/>
            <a:r>
              <a:rPr lang="ko-KR" altLang="en-US" dirty="0"/>
              <a:t>패키지 업그레이드하기 </a:t>
            </a:r>
            <a:r>
              <a:rPr lang="en-US" altLang="ko-KR" dirty="0"/>
              <a:t>: </a:t>
            </a:r>
            <a:r>
              <a:rPr lang="en-US" altLang="ko-KR" dirty="0" smtClean="0"/>
              <a:t>upgrade</a:t>
            </a:r>
          </a:p>
          <a:p>
            <a:pPr lvl="2"/>
            <a:r>
              <a:rPr lang="ko-KR" altLang="en-US" dirty="0"/>
              <a:t>현재 설치되어 있는 모든 패키지 중에서 새로운 버전이 있는 패키지를 모두 </a:t>
            </a:r>
            <a:r>
              <a:rPr lang="ko-KR" altLang="en-US" dirty="0" smtClean="0"/>
              <a:t>업그레이드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987421" y="1968107"/>
            <a:ext cx="6824939" cy="4713034"/>
            <a:chOff x="447675" y="1690687"/>
            <a:chExt cx="8258176" cy="570277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675" y="1690687"/>
              <a:ext cx="8248650" cy="34766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1" y="5440833"/>
              <a:ext cx="8248650" cy="19526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726" y="5116983"/>
              <a:ext cx="8229600" cy="32385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en-US" altLang="ko-KR" dirty="0"/>
              <a:t>apt-get </a:t>
            </a:r>
            <a:r>
              <a:rPr lang="ko-KR" altLang="en-US" dirty="0" smtClean="0"/>
              <a:t>명령</a:t>
            </a:r>
            <a:endParaRPr lang="en-US" altLang="ko-KR" dirty="0"/>
          </a:p>
          <a:p>
            <a:pPr lvl="1"/>
            <a:r>
              <a:rPr lang="ko-KR" altLang="en-US" dirty="0"/>
              <a:t>특정 패키지 설치 또는 업그레이드하기 </a:t>
            </a:r>
            <a:r>
              <a:rPr lang="en-US" altLang="ko-KR" dirty="0"/>
              <a:t>: </a:t>
            </a:r>
            <a:r>
              <a:rPr lang="en-US" altLang="ko-KR" dirty="0" smtClean="0"/>
              <a:t>install</a:t>
            </a:r>
          </a:p>
          <a:p>
            <a:pPr lvl="2"/>
            <a:r>
              <a:rPr lang="ko-KR" altLang="en-US" dirty="0"/>
              <a:t>하나 이상의 패키지를 설치하거나 업그레이드할 때는 </a:t>
            </a:r>
            <a:r>
              <a:rPr lang="en-US" altLang="ko-KR" dirty="0"/>
              <a:t>install </a:t>
            </a:r>
            <a:r>
              <a:rPr lang="ko-KR" altLang="en-US" dirty="0"/>
              <a:t>서브 명령을 사용</a:t>
            </a:r>
            <a:endParaRPr lang="en-US" altLang="ko-KR" dirty="0"/>
          </a:p>
        </p:txBody>
      </p:sp>
      <p:grpSp>
        <p:nvGrpSpPr>
          <p:cNvPr id="8" name="그룹 7"/>
          <p:cNvGrpSpPr/>
          <p:nvPr/>
        </p:nvGrpSpPr>
        <p:grpSpPr>
          <a:xfrm>
            <a:off x="876356" y="2121477"/>
            <a:ext cx="7535304" cy="4736523"/>
            <a:chOff x="176597" y="-670719"/>
            <a:chExt cx="8288834" cy="52101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822" y="2920206"/>
              <a:ext cx="8229600" cy="3238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597" y="-670719"/>
              <a:ext cx="8286750" cy="359092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256" y="3244056"/>
              <a:ext cx="8258175" cy="1295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en-US" altLang="ko-KR" dirty="0"/>
              <a:t>apt-get </a:t>
            </a:r>
            <a:r>
              <a:rPr lang="ko-KR" altLang="en-US" dirty="0"/>
              <a:t>명령</a:t>
            </a:r>
            <a:endParaRPr lang="en-US" altLang="ko-KR" dirty="0"/>
          </a:p>
          <a:p>
            <a:pPr lvl="1"/>
            <a:r>
              <a:rPr lang="ko-KR" altLang="en-US" dirty="0"/>
              <a:t>특정 패키지 설치 또는 업그레이드하기 </a:t>
            </a:r>
            <a:r>
              <a:rPr lang="en-US" altLang="ko-KR" dirty="0"/>
              <a:t>: </a:t>
            </a:r>
            <a:r>
              <a:rPr lang="en-US" altLang="ko-KR" dirty="0" smtClean="0"/>
              <a:t>install</a:t>
            </a:r>
          </a:p>
          <a:p>
            <a:pPr lvl="2"/>
            <a:r>
              <a:rPr lang="ko-KR" altLang="en-US" dirty="0"/>
              <a:t>여러 패키지를 한 번에 설치하려면 다음과 같이 패키지 이름을 </a:t>
            </a:r>
            <a:r>
              <a:rPr lang="ko-KR" altLang="en-US" dirty="0" smtClean="0"/>
              <a:t>나열</a:t>
            </a:r>
            <a:endParaRPr lang="en-US" altLang="ko-KR" dirty="0" smtClean="0"/>
          </a:p>
          <a:p>
            <a:pPr marL="447675" lvl="2" indent="0">
              <a:buNone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 smtClean="0"/>
          </a:p>
          <a:p>
            <a:pPr lvl="2"/>
            <a:r>
              <a:rPr lang="ko-KR" altLang="en-US" dirty="0"/>
              <a:t>패키지를 설치할 때 업그레이드를 하지 않으려면 ‘</a:t>
            </a:r>
            <a:r>
              <a:rPr lang="en-US" altLang="ko-KR" dirty="0"/>
              <a:t>--no-upgrade’ </a:t>
            </a:r>
            <a:r>
              <a:rPr lang="ko-KR" altLang="en-US" dirty="0"/>
              <a:t>옵션을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endParaRPr lang="en-US" altLang="ko-KR" dirty="0" smtClean="0"/>
          </a:p>
          <a:p>
            <a:pPr lvl="2"/>
            <a:r>
              <a:rPr lang="ko-KR" altLang="en-US" dirty="0"/>
              <a:t>새로운 패키지를 설치하지 않고 업그레이드만 할 때는 ‘</a:t>
            </a:r>
            <a:r>
              <a:rPr lang="en-US" altLang="ko-KR" dirty="0"/>
              <a:t>--only-upgrade’ </a:t>
            </a:r>
            <a:r>
              <a:rPr lang="ko-KR" altLang="en-US" dirty="0" smtClean="0"/>
              <a:t>옵션을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71380"/>
            <a:ext cx="7481455" cy="5195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07" y="2758068"/>
            <a:ext cx="7464136" cy="5195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544756"/>
            <a:ext cx="7472795" cy="519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00. </a:t>
            </a:r>
            <a:r>
              <a:rPr lang="ko-KR" altLang="en-US" dirty="0"/>
              <a:t>개요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01. </a:t>
            </a:r>
            <a:r>
              <a:rPr lang="ko-KR" altLang="en-US" dirty="0" err="1"/>
              <a:t>우분투</a:t>
            </a:r>
            <a:r>
              <a:rPr lang="ko-KR" altLang="en-US" dirty="0"/>
              <a:t> 패키지의 개요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02. </a:t>
            </a:r>
            <a:r>
              <a:rPr lang="ko-KR" altLang="en-US" dirty="0"/>
              <a:t>우분투 패키지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03. </a:t>
            </a:r>
            <a:r>
              <a:rPr lang="ko-KR" altLang="en-US" dirty="0" smtClean="0"/>
              <a:t>스냅 패키지 설치</a:t>
            </a:r>
            <a:endParaRPr lang="ko-KR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04. </a:t>
            </a:r>
            <a:r>
              <a:rPr lang="ko-KR" altLang="en-US" dirty="0"/>
              <a:t>파일 </a:t>
            </a:r>
            <a:r>
              <a:rPr lang="ko-KR" altLang="en-US" dirty="0" err="1"/>
              <a:t>아카이브와</a:t>
            </a:r>
            <a:r>
              <a:rPr lang="ko-KR" altLang="en-US" dirty="0"/>
              <a:t> 압축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05. </a:t>
            </a:r>
            <a:r>
              <a:rPr lang="ko-KR" altLang="en-US" dirty="0"/>
              <a:t>소프트웨어 컴파일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95536" y="1052736"/>
            <a:ext cx="8352927" cy="5400600"/>
          </a:xfrm>
        </p:spPr>
        <p:txBody>
          <a:bodyPr/>
          <a:lstStyle/>
          <a:p>
            <a:r>
              <a:rPr lang="en-US" altLang="ko-KR" dirty="0"/>
              <a:t>apt-get </a:t>
            </a:r>
            <a:r>
              <a:rPr lang="ko-KR" altLang="en-US" dirty="0"/>
              <a:t>명령</a:t>
            </a:r>
            <a:endParaRPr lang="en-US" altLang="ko-KR" dirty="0"/>
          </a:p>
          <a:p>
            <a:pPr lvl="1"/>
            <a:r>
              <a:rPr lang="ko-KR" altLang="en-US" dirty="0"/>
              <a:t>패키지 삭제하기 </a:t>
            </a:r>
            <a:r>
              <a:rPr lang="en-US" altLang="ko-KR" dirty="0"/>
              <a:t>: </a:t>
            </a:r>
            <a:r>
              <a:rPr lang="en-US" altLang="ko-KR" dirty="0" smtClean="0"/>
              <a:t>remove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설정 파일을 </a:t>
            </a:r>
            <a:r>
              <a:rPr lang="ko-KR" altLang="en-US" dirty="0" smtClean="0"/>
              <a:t>포함하여 </a:t>
            </a:r>
            <a:r>
              <a:rPr lang="ko-KR" altLang="en-US" dirty="0"/>
              <a:t>패키지를 삭제하려면 </a:t>
            </a:r>
            <a:r>
              <a:rPr lang="en-US" altLang="ko-KR" dirty="0"/>
              <a:t>purge </a:t>
            </a:r>
            <a:r>
              <a:rPr lang="ko-KR" altLang="en-US" dirty="0"/>
              <a:t>서브 명령을 사용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74" y="1733010"/>
            <a:ext cx="6809195" cy="3715537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918889" y="5747027"/>
            <a:ext cx="6801323" cy="880029"/>
            <a:chOff x="1171337" y="5546283"/>
            <a:chExt cx="6801323" cy="88002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9210" y="5546283"/>
              <a:ext cx="6785578" cy="44869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1337" y="5977614"/>
              <a:ext cx="6801323" cy="44869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en-US" altLang="ko-KR" dirty="0"/>
              <a:t>apt-get </a:t>
            </a:r>
            <a:r>
              <a:rPr lang="ko-KR" altLang="en-US" dirty="0"/>
              <a:t>명령</a:t>
            </a:r>
            <a:endParaRPr lang="en-US" altLang="ko-KR" dirty="0"/>
          </a:p>
          <a:p>
            <a:pPr lvl="1"/>
            <a:r>
              <a:rPr lang="ko-KR" altLang="en-US" dirty="0"/>
              <a:t>패키지 자동 정리 및 삭제하기 </a:t>
            </a:r>
            <a:r>
              <a:rPr lang="en-US" altLang="ko-KR" dirty="0"/>
              <a:t>: </a:t>
            </a:r>
            <a:r>
              <a:rPr lang="en-US" altLang="ko-KR" dirty="0" err="1" smtClean="0"/>
              <a:t>autoremove</a:t>
            </a:r>
            <a:endParaRPr lang="en-US" altLang="ko-KR" dirty="0" smtClean="0"/>
          </a:p>
          <a:p>
            <a:pPr lvl="2"/>
            <a:r>
              <a:rPr lang="ko-KR" altLang="en-US" dirty="0"/>
              <a:t>자동으로 설치되었으나 필요 없는 패키지는 </a:t>
            </a:r>
            <a:r>
              <a:rPr lang="en-US" altLang="ko-KR" dirty="0" err="1"/>
              <a:t>autoremove</a:t>
            </a:r>
            <a:r>
              <a:rPr lang="en-US" altLang="ko-KR" dirty="0"/>
              <a:t> </a:t>
            </a:r>
            <a:r>
              <a:rPr lang="ko-KR" altLang="en-US" dirty="0"/>
              <a:t>서브 명령으로 </a:t>
            </a:r>
            <a:r>
              <a:rPr lang="ko-KR" altLang="en-US" dirty="0" smtClean="0"/>
              <a:t>정리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디스크 공간 정리하기 </a:t>
            </a:r>
            <a:r>
              <a:rPr lang="en-US" altLang="ko-KR" dirty="0"/>
              <a:t>: </a:t>
            </a:r>
            <a:r>
              <a:rPr lang="en-US" altLang="ko-KR" dirty="0" smtClean="0"/>
              <a:t>clean</a:t>
            </a:r>
          </a:p>
          <a:p>
            <a:pPr lvl="2"/>
            <a:r>
              <a:rPr lang="ko-KR" altLang="en-US" dirty="0"/>
              <a:t>검색했거나 </a:t>
            </a:r>
            <a:r>
              <a:rPr lang="ko-KR" altLang="en-US" dirty="0" err="1"/>
              <a:t>내려받은</a:t>
            </a:r>
            <a:r>
              <a:rPr lang="ko-KR" altLang="en-US" dirty="0"/>
              <a:t> 패키지 파일들을 삭제하고 디스크 공간을 정리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63" y="2008300"/>
            <a:ext cx="6817066" cy="31015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7" y="5844980"/>
            <a:ext cx="6785578" cy="4408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05111"/>
            <a:ext cx="8208912" cy="5400600"/>
          </a:xfrm>
        </p:spPr>
        <p:txBody>
          <a:bodyPr/>
          <a:lstStyle/>
          <a:p>
            <a:r>
              <a:rPr lang="en-US" altLang="ko-KR" dirty="0"/>
              <a:t>apt-get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ko-KR" altLang="en-US" dirty="0"/>
              <a:t>패키지 </a:t>
            </a:r>
            <a:r>
              <a:rPr lang="ko-KR" altLang="en-US" dirty="0" err="1"/>
              <a:t>내려받기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smtClean="0"/>
              <a:t>download</a:t>
            </a:r>
          </a:p>
          <a:p>
            <a:pPr lvl="2"/>
            <a:r>
              <a:rPr lang="ko-KR" altLang="en-US" dirty="0"/>
              <a:t>패키지를 설치하지 않고 </a:t>
            </a:r>
            <a:r>
              <a:rPr lang="ko-KR" altLang="en-US" dirty="0" err="1"/>
              <a:t>내려받기만</a:t>
            </a:r>
            <a:r>
              <a:rPr lang="ko-KR" altLang="en-US" dirty="0"/>
              <a:t> 하려면 </a:t>
            </a:r>
            <a:r>
              <a:rPr lang="en-US" altLang="ko-KR" dirty="0"/>
              <a:t>download </a:t>
            </a:r>
            <a:r>
              <a:rPr lang="ko-KR" altLang="en-US" dirty="0"/>
              <a:t>서브 명령을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/>
              <a:t>패키지의 소스 관련 서브 명령 </a:t>
            </a:r>
            <a:r>
              <a:rPr lang="en-US" altLang="ko-KR" dirty="0"/>
              <a:t>: </a:t>
            </a:r>
            <a:r>
              <a:rPr lang="en-US" altLang="ko-KR" dirty="0" smtClean="0"/>
              <a:t>source</a:t>
            </a:r>
          </a:p>
          <a:p>
            <a:pPr lvl="2"/>
            <a:r>
              <a:rPr lang="ko-KR" altLang="en-US" dirty="0"/>
              <a:t>특정 패키지의 소스코드를 </a:t>
            </a:r>
            <a:r>
              <a:rPr lang="ko-KR" altLang="en-US" dirty="0" err="1"/>
              <a:t>내려받기만</a:t>
            </a:r>
            <a:r>
              <a:rPr lang="ko-KR" altLang="en-US" dirty="0"/>
              <a:t> 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marL="447675" lvl="2" indent="0">
              <a:buNone/>
            </a:pPr>
            <a:endParaRPr lang="en-US" altLang="ko-KR" dirty="0" smtClean="0"/>
          </a:p>
          <a:p>
            <a:pPr lvl="2"/>
            <a:r>
              <a:rPr lang="ko-KR" altLang="en-US" dirty="0"/>
              <a:t>특정 패키지의 소스코드를 </a:t>
            </a:r>
            <a:r>
              <a:rPr lang="ko-KR" altLang="en-US" dirty="0" err="1"/>
              <a:t>내려받고</a:t>
            </a:r>
            <a:r>
              <a:rPr lang="ko-KR" altLang="en-US" dirty="0"/>
              <a:t> 압축을 푸는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/>
              <a:t>특정 패키지의 소스코드를 </a:t>
            </a:r>
            <a:r>
              <a:rPr lang="ko-KR" altLang="en-US" dirty="0" err="1"/>
              <a:t>내려받아</a:t>
            </a:r>
            <a:r>
              <a:rPr lang="ko-KR" altLang="en-US" dirty="0"/>
              <a:t> 압축을 풀고 </a:t>
            </a:r>
            <a:r>
              <a:rPr lang="ko-KR" altLang="en-US" dirty="0" err="1"/>
              <a:t>컴파일하는</a:t>
            </a:r>
            <a:r>
              <a:rPr lang="ko-KR" altLang="en-US" dirty="0"/>
              <a:t> 경우</a:t>
            </a:r>
            <a:endParaRPr lang="en-US" altLang="ko-KR" dirty="0"/>
          </a:p>
        </p:txBody>
      </p:sp>
      <p:grpSp>
        <p:nvGrpSpPr>
          <p:cNvPr id="10" name="그룹 9"/>
          <p:cNvGrpSpPr/>
          <p:nvPr/>
        </p:nvGrpSpPr>
        <p:grpSpPr>
          <a:xfrm>
            <a:off x="1088356" y="1945860"/>
            <a:ext cx="6824938" cy="2175234"/>
            <a:chOff x="1119591" y="2056679"/>
            <a:chExt cx="6824938" cy="217523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7463" y="2056679"/>
              <a:ext cx="6817066" cy="104696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9591" y="3066872"/>
              <a:ext cx="6824938" cy="1165041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829" y="4869160"/>
            <a:ext cx="7490114" cy="32904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828" y="5593960"/>
            <a:ext cx="7490115" cy="33770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828" y="6354179"/>
            <a:ext cx="7498773" cy="3030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en-US" altLang="ko-KR" dirty="0" err="1"/>
              <a:t>dpkg</a:t>
            </a:r>
            <a:r>
              <a:rPr lang="en-US" altLang="ko-KR" dirty="0"/>
              <a:t> </a:t>
            </a:r>
            <a:r>
              <a:rPr lang="ko-KR" altLang="en-US" dirty="0"/>
              <a:t>명령으로 패키지 </a:t>
            </a:r>
            <a:r>
              <a:rPr lang="ko-KR" altLang="en-US" dirty="0" smtClean="0"/>
              <a:t>관리하기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1" y="1578010"/>
            <a:ext cx="7498773" cy="44940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en-US" altLang="ko-KR" dirty="0" err="1"/>
              <a:t>dpkg</a:t>
            </a:r>
            <a:r>
              <a:rPr lang="en-US" altLang="ko-KR" dirty="0"/>
              <a:t> </a:t>
            </a:r>
            <a:r>
              <a:rPr lang="ko-KR" altLang="en-US" dirty="0"/>
              <a:t>명령으로 패키지 관리하기</a:t>
            </a:r>
            <a:endParaRPr lang="en-US" altLang="ko-KR" dirty="0"/>
          </a:p>
          <a:p>
            <a:pPr lvl="1"/>
            <a:r>
              <a:rPr lang="ko-KR" altLang="en-US" dirty="0" smtClean="0"/>
              <a:t>패키지 </a:t>
            </a:r>
            <a:r>
              <a:rPr lang="ko-KR" altLang="en-US" dirty="0"/>
              <a:t>목록 보기 </a:t>
            </a:r>
            <a:r>
              <a:rPr lang="en-US" altLang="ko-KR" dirty="0"/>
              <a:t>: -l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pPr lvl="2"/>
            <a:r>
              <a:rPr lang="ko-KR" altLang="en-US" dirty="0"/>
              <a:t>출력 결과에서 첫 글자는 </a:t>
            </a:r>
            <a:r>
              <a:rPr lang="ko-KR" altLang="en-US" dirty="0" smtClean="0"/>
              <a:t>상단의 </a:t>
            </a:r>
            <a:r>
              <a:rPr lang="ko-KR" altLang="en-US" dirty="0"/>
              <a:t>희망 상태를 나타내고</a:t>
            </a:r>
            <a:r>
              <a:rPr lang="en-US" altLang="ko-KR" dirty="0"/>
              <a:t>, </a:t>
            </a:r>
            <a:r>
              <a:rPr lang="ko-KR" altLang="en-US" dirty="0"/>
              <a:t>두 번째 글자는 상태를 </a:t>
            </a:r>
            <a:r>
              <a:rPr lang="ko-KR" altLang="en-US" dirty="0" smtClean="0"/>
              <a:t>표시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32856"/>
            <a:ext cx="7446818" cy="4043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dpkg</a:t>
            </a:r>
            <a:r>
              <a:rPr lang="en-US" altLang="ko-KR" dirty="0"/>
              <a:t> </a:t>
            </a:r>
            <a:r>
              <a:rPr lang="ko-KR" altLang="en-US" dirty="0"/>
              <a:t>명령으로 패키지 관리하기</a:t>
            </a:r>
            <a:endParaRPr lang="en-US" altLang="ko-KR" dirty="0"/>
          </a:p>
          <a:p>
            <a:pPr lvl="1"/>
            <a:r>
              <a:rPr lang="ko-KR" altLang="en-US" dirty="0"/>
              <a:t>패키지 목록 보기 </a:t>
            </a:r>
            <a:r>
              <a:rPr lang="en-US" altLang="ko-KR" dirty="0"/>
              <a:t>: -l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pPr lvl="2"/>
            <a:r>
              <a:rPr lang="en-US" altLang="ko-KR" dirty="0"/>
              <a:t>-l </a:t>
            </a:r>
            <a:r>
              <a:rPr lang="ko-KR" altLang="en-US" dirty="0"/>
              <a:t>다음에 특정 패키지의 이름을 지정하면 해당 패키지에 관한 정보만 출력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80" y="2204864"/>
            <a:ext cx="7481455" cy="25024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dpkg</a:t>
            </a:r>
            <a:r>
              <a:rPr lang="en-US" altLang="ko-KR" dirty="0"/>
              <a:t> </a:t>
            </a:r>
            <a:r>
              <a:rPr lang="ko-KR" altLang="en-US" dirty="0"/>
              <a:t>명령으로 패키지 </a:t>
            </a:r>
            <a:r>
              <a:rPr lang="ko-KR" altLang="en-US" dirty="0" smtClean="0"/>
              <a:t>관리하기</a:t>
            </a:r>
            <a:endParaRPr lang="en-US" altLang="ko-KR" dirty="0" smtClean="0"/>
          </a:p>
          <a:p>
            <a:pPr lvl="1"/>
            <a:r>
              <a:rPr lang="ko-KR" altLang="en-US" dirty="0"/>
              <a:t>패키지 상세 정보 보기 </a:t>
            </a:r>
            <a:r>
              <a:rPr lang="en-US" altLang="ko-KR" dirty="0"/>
              <a:t>: -s </a:t>
            </a:r>
            <a:r>
              <a:rPr lang="ko-KR" altLang="en-US" dirty="0"/>
              <a:t>옵션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976242" y="1852043"/>
            <a:ext cx="6687459" cy="4927409"/>
            <a:chOff x="831273" y="1212273"/>
            <a:chExt cx="7504065" cy="552909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273" y="1212273"/>
              <a:ext cx="7481455" cy="443345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565" y="5581050"/>
              <a:ext cx="7498773" cy="11603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76561"/>
            <a:ext cx="8352928" cy="5400600"/>
          </a:xfrm>
        </p:spPr>
        <p:txBody>
          <a:bodyPr/>
          <a:lstStyle/>
          <a:p>
            <a:r>
              <a:rPr lang="en-US" altLang="ko-KR" dirty="0" err="1"/>
              <a:t>dpkg</a:t>
            </a:r>
            <a:r>
              <a:rPr lang="en-US" altLang="ko-KR" dirty="0"/>
              <a:t> </a:t>
            </a:r>
            <a:r>
              <a:rPr lang="ko-KR" altLang="en-US" dirty="0"/>
              <a:t>명령으로 패키지 </a:t>
            </a:r>
            <a:r>
              <a:rPr lang="ko-KR" altLang="en-US" dirty="0" smtClean="0"/>
              <a:t>관리하기</a:t>
            </a:r>
            <a:endParaRPr lang="en-US" altLang="ko-KR" dirty="0" smtClean="0"/>
          </a:p>
          <a:p>
            <a:pPr lvl="1"/>
            <a:r>
              <a:rPr lang="ko-KR" altLang="en-US" dirty="0"/>
              <a:t>특정 파일이 포함된 패키지 검색하기 </a:t>
            </a:r>
            <a:r>
              <a:rPr lang="en-US" altLang="ko-KR" dirty="0"/>
              <a:t>: -S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패키지가 설치한 파일 목록 검색하기 </a:t>
            </a:r>
            <a:r>
              <a:rPr lang="en-US" altLang="ko-KR" dirty="0"/>
              <a:t>: -L </a:t>
            </a:r>
            <a:r>
              <a:rPr lang="ko-KR" altLang="en-US" dirty="0"/>
              <a:t>옵션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00" y="1931038"/>
            <a:ext cx="7507432" cy="9957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29" y="3501008"/>
            <a:ext cx="7498773" cy="27449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dpkg</a:t>
            </a:r>
            <a:r>
              <a:rPr lang="en-US" altLang="ko-KR" dirty="0"/>
              <a:t> </a:t>
            </a:r>
            <a:r>
              <a:rPr lang="ko-KR" altLang="en-US" dirty="0"/>
              <a:t>명령으로 패키지 </a:t>
            </a:r>
            <a:r>
              <a:rPr lang="ko-KR" altLang="en-US" dirty="0" smtClean="0"/>
              <a:t>관리하기</a:t>
            </a:r>
            <a:endParaRPr lang="en-US" altLang="ko-KR" dirty="0" smtClean="0"/>
          </a:p>
          <a:p>
            <a:pPr lvl="1"/>
            <a:r>
              <a:rPr lang="ko-KR" altLang="en-US" dirty="0"/>
              <a:t>패키지의 파일 목록 검색하기 </a:t>
            </a:r>
            <a:r>
              <a:rPr lang="en-US" altLang="ko-KR" dirty="0"/>
              <a:t>: -c </a:t>
            </a:r>
            <a:r>
              <a:rPr lang="ko-KR" altLang="en-US" dirty="0"/>
              <a:t>옵션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907610" y="1916832"/>
            <a:ext cx="7472795" cy="2973134"/>
            <a:chOff x="835602" y="2255692"/>
            <a:chExt cx="7472795" cy="297313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932" y="2255692"/>
              <a:ext cx="7464136" cy="234661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602" y="4605371"/>
              <a:ext cx="7472795" cy="62345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dpkg</a:t>
            </a:r>
            <a:r>
              <a:rPr lang="en-US" altLang="ko-KR" dirty="0"/>
              <a:t> </a:t>
            </a:r>
            <a:r>
              <a:rPr lang="ko-KR" altLang="en-US" dirty="0"/>
              <a:t>명령으로 패키지 관리하기</a:t>
            </a:r>
            <a:endParaRPr lang="en-US" altLang="ko-KR" dirty="0"/>
          </a:p>
          <a:p>
            <a:pPr lvl="1"/>
            <a:r>
              <a:rPr lang="ko-KR" altLang="en-US" dirty="0"/>
              <a:t>패키지 설치하기 </a:t>
            </a:r>
            <a:r>
              <a:rPr lang="en-US" altLang="ko-KR" dirty="0"/>
              <a:t>: -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r>
              <a:rPr lang="en-US" altLang="ko-KR" dirty="0"/>
              <a:t>netcat_1.10-40_all.deb </a:t>
            </a:r>
            <a:r>
              <a:rPr lang="ko-KR" altLang="en-US" dirty="0" smtClean="0"/>
              <a:t>패키지를 설치 시도</a:t>
            </a: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3"/>
            <a:r>
              <a:rPr lang="en-US" altLang="ko-KR" dirty="0"/>
              <a:t>APT </a:t>
            </a:r>
            <a:r>
              <a:rPr lang="ko-KR" altLang="en-US" dirty="0"/>
              <a:t>명령과 달리 </a:t>
            </a:r>
            <a:r>
              <a:rPr lang="en-US" altLang="ko-KR" dirty="0" err="1"/>
              <a:t>dpkg</a:t>
            </a:r>
            <a:r>
              <a:rPr lang="en-US" altLang="ko-KR" dirty="0"/>
              <a:t> </a:t>
            </a:r>
            <a:r>
              <a:rPr lang="ko-KR" altLang="en-US" dirty="0"/>
              <a:t>명령은 의존성이 있는 패키지를 자동으로 설치하지 않으므로 </a:t>
            </a:r>
            <a:r>
              <a:rPr lang="ko-KR" altLang="en-US" dirty="0" smtClean="0"/>
              <a:t>사용자가 </a:t>
            </a:r>
            <a:r>
              <a:rPr lang="ko-KR" altLang="en-US" dirty="0"/>
              <a:t>일일이 </a:t>
            </a:r>
            <a:r>
              <a:rPr lang="ko-KR" altLang="en-US" dirty="0" err="1" smtClean="0"/>
              <a:t>설치해야함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따라서 </a:t>
            </a:r>
            <a:r>
              <a:rPr lang="en-US" altLang="ko-KR" dirty="0" err="1"/>
              <a:t>netcat</a:t>
            </a:r>
            <a:r>
              <a:rPr lang="en-US" altLang="ko-KR" dirty="0"/>
              <a:t>-traditional </a:t>
            </a:r>
            <a:r>
              <a:rPr lang="ko-KR" altLang="en-US" dirty="0"/>
              <a:t>패키지를 </a:t>
            </a:r>
            <a:r>
              <a:rPr lang="ko-KR" altLang="en-US" dirty="0" err="1"/>
              <a:t>내려받아</a:t>
            </a:r>
            <a:r>
              <a:rPr lang="ko-KR" altLang="en-US" dirty="0"/>
              <a:t> 먼저 설치한 </a:t>
            </a:r>
            <a:r>
              <a:rPr lang="ko-KR" altLang="en-US" dirty="0" smtClean="0"/>
              <a:t>다음 </a:t>
            </a:r>
            <a:r>
              <a:rPr lang="en-US" altLang="ko-KR" dirty="0" err="1"/>
              <a:t>netcat</a:t>
            </a:r>
            <a:r>
              <a:rPr lang="en-US" altLang="ko-KR" dirty="0"/>
              <a:t> </a:t>
            </a:r>
            <a:r>
              <a:rPr lang="ko-KR" altLang="en-US" dirty="0"/>
              <a:t>패키지를 </a:t>
            </a:r>
            <a:r>
              <a:rPr lang="ko-KR" altLang="en-US" dirty="0" err="1" smtClean="0"/>
              <a:t>설치해야함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346" y="2103828"/>
            <a:ext cx="6801323" cy="37312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66700" indent="-266700">
              <a:lnSpc>
                <a:spcPct val="150000"/>
              </a:lnSpc>
            </a:pPr>
            <a:r>
              <a:rPr lang="ko-KR" altLang="en-US" sz="1600" dirty="0"/>
              <a:t>우분투 패키지를 설치하고 업그레이드할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en-US" altLang="ko-KR" sz="1600" dirty="0" smtClean="0"/>
              <a:t>APT </a:t>
            </a:r>
            <a:r>
              <a:rPr lang="ko-KR" altLang="en-US" sz="1600" dirty="0"/>
              <a:t>명령으로 패키지를 검색하고 상세 정보를 확인할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en-US" altLang="ko-KR" sz="1600" dirty="0" err="1" smtClean="0"/>
              <a:t>dpkg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명령으로 패키지를 설치하고</a:t>
            </a:r>
            <a:r>
              <a:rPr lang="en-US" altLang="ko-KR" sz="1600" dirty="0"/>
              <a:t>, </a:t>
            </a:r>
            <a:r>
              <a:rPr lang="ko-KR" altLang="en-US" sz="1600" dirty="0"/>
              <a:t>업그레이드하고 삭제할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en-US" altLang="ko-KR" sz="1600" dirty="0" smtClean="0"/>
              <a:t>aptitude </a:t>
            </a:r>
            <a:r>
              <a:rPr lang="ko-KR" altLang="en-US" sz="1600" dirty="0"/>
              <a:t>명령으로 패키지를 관리할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en-US" altLang="ko-KR" sz="1600" dirty="0" smtClean="0"/>
              <a:t>snap </a:t>
            </a:r>
            <a:r>
              <a:rPr lang="ko-KR" altLang="en-US" sz="1600" dirty="0"/>
              <a:t>패키지를 설치할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ko-KR" altLang="en-US" sz="1600" dirty="0" err="1" smtClean="0"/>
              <a:t>그놈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소프트웨어 센터에서 프로그램을 확인하고 설치할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en-US" altLang="ko-KR" sz="1600" dirty="0" smtClean="0"/>
              <a:t>tar </a:t>
            </a:r>
            <a:r>
              <a:rPr lang="ko-KR" altLang="en-US" sz="1600" dirty="0"/>
              <a:t>명령으로 아카이브를 생성하고</a:t>
            </a:r>
            <a:r>
              <a:rPr lang="en-US" altLang="ko-KR" sz="1600" dirty="0"/>
              <a:t>, </a:t>
            </a:r>
            <a:r>
              <a:rPr lang="ko-KR" altLang="en-US" sz="1600" dirty="0"/>
              <a:t>내용을 확인하고 풀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ko-KR" altLang="en-US" sz="1600" dirty="0" smtClean="0"/>
              <a:t>파일을 </a:t>
            </a:r>
            <a:r>
              <a:rPr lang="ko-KR" altLang="en-US" sz="1600" dirty="0"/>
              <a:t>압축하고 압축을 풀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en-US" altLang="ko-KR" sz="1600" dirty="0" err="1" smtClean="0"/>
              <a:t>gcc</a:t>
            </a:r>
            <a:r>
              <a:rPr lang="ko-KR" altLang="en-US" sz="1600" dirty="0"/>
              <a:t>로 </a:t>
            </a:r>
            <a:r>
              <a:rPr lang="en-US" altLang="ko-KR" sz="1600" dirty="0"/>
              <a:t>C </a:t>
            </a:r>
            <a:r>
              <a:rPr lang="ko-KR" altLang="en-US" sz="1600" dirty="0"/>
              <a:t>파일을 컴파일할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en-US" altLang="ko-KR" sz="1600" dirty="0" err="1" smtClean="0"/>
              <a:t>makefile</a:t>
            </a:r>
            <a:r>
              <a:rPr lang="ko-KR" altLang="en-US" sz="1600" dirty="0"/>
              <a:t>을 작성하여 </a:t>
            </a:r>
            <a:r>
              <a:rPr lang="en-US" altLang="ko-KR" sz="1600" dirty="0"/>
              <a:t>make </a:t>
            </a:r>
            <a:r>
              <a:rPr lang="ko-KR" altLang="en-US" sz="1600" dirty="0"/>
              <a:t>명령으로 실행 파일을 만들 수 있다</a:t>
            </a:r>
            <a:r>
              <a:rPr lang="en-US" altLang="ko-KR" sz="1600" dirty="0"/>
              <a:t>.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dpkg</a:t>
            </a:r>
            <a:r>
              <a:rPr lang="en-US" altLang="ko-KR" dirty="0"/>
              <a:t> </a:t>
            </a:r>
            <a:r>
              <a:rPr lang="ko-KR" altLang="en-US" dirty="0"/>
              <a:t>명령으로 패키지 관리하기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2"/>
            </a:pPr>
            <a:r>
              <a:rPr lang="en-US" altLang="ko-KR" dirty="0" err="1"/>
              <a:t>netcat</a:t>
            </a:r>
            <a:r>
              <a:rPr lang="en-US" altLang="ko-KR" dirty="0"/>
              <a:t>-traditional </a:t>
            </a:r>
            <a:r>
              <a:rPr lang="ko-KR" altLang="en-US" dirty="0" smtClean="0"/>
              <a:t>패키지를 다운로드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2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2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2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2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2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2"/>
            </a:pPr>
            <a:endParaRPr lang="en-US" altLang="ko-KR" dirty="0" smtClean="0"/>
          </a:p>
          <a:p>
            <a:pPr lvl="1"/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881930" y="1916832"/>
            <a:ext cx="7524156" cy="1855821"/>
            <a:chOff x="849979" y="1986633"/>
            <a:chExt cx="7524156" cy="185582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979" y="1986633"/>
              <a:ext cx="7507432" cy="135947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8044" y="3340227"/>
              <a:ext cx="7516091" cy="50222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dpkg</a:t>
            </a:r>
            <a:r>
              <a:rPr lang="en-US" altLang="ko-KR" dirty="0"/>
              <a:t> </a:t>
            </a:r>
            <a:r>
              <a:rPr lang="ko-KR" altLang="en-US" dirty="0"/>
              <a:t>명령으로 패키지 </a:t>
            </a:r>
            <a:r>
              <a:rPr lang="ko-KR" altLang="en-US" dirty="0" smtClean="0"/>
              <a:t>관리하기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r>
              <a:rPr lang="ko-KR" altLang="en-US" dirty="0"/>
              <a:t>차례로 설치</a:t>
            </a:r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62" y="1916832"/>
            <a:ext cx="7516091" cy="357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4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dpkg</a:t>
            </a:r>
            <a:r>
              <a:rPr lang="en-US" altLang="ko-KR" dirty="0"/>
              <a:t> </a:t>
            </a:r>
            <a:r>
              <a:rPr lang="ko-KR" altLang="en-US" dirty="0"/>
              <a:t>명령으로 패키지 </a:t>
            </a:r>
            <a:r>
              <a:rPr lang="ko-KR" altLang="en-US" dirty="0" smtClean="0"/>
              <a:t>관리하기</a:t>
            </a:r>
            <a:endParaRPr lang="en-US" altLang="ko-KR" dirty="0" smtClean="0"/>
          </a:p>
          <a:p>
            <a:pPr lvl="1"/>
            <a:r>
              <a:rPr lang="ko-KR" altLang="en-US" dirty="0"/>
              <a:t>패키지 삭제하기 </a:t>
            </a:r>
            <a:r>
              <a:rPr lang="en-US" altLang="ko-KR" dirty="0"/>
              <a:t>: -r, -P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pPr lvl="2"/>
            <a:r>
              <a:rPr lang="en-US" altLang="ko-KR" dirty="0"/>
              <a:t>-r </a:t>
            </a:r>
            <a:r>
              <a:rPr lang="ko-KR" altLang="en-US" dirty="0"/>
              <a:t>옵션은 </a:t>
            </a:r>
            <a:r>
              <a:rPr lang="ko-KR" altLang="en-US" dirty="0" smtClean="0"/>
              <a:t>설치된 </a:t>
            </a:r>
            <a:r>
              <a:rPr lang="ko-KR" altLang="en-US" dirty="0"/>
              <a:t>패키지만 삭제하고</a:t>
            </a:r>
            <a:r>
              <a:rPr lang="en-US" altLang="ko-KR" dirty="0"/>
              <a:t>, -P </a:t>
            </a:r>
            <a:r>
              <a:rPr lang="ko-KR" altLang="en-US" dirty="0"/>
              <a:t>옵션은 패키지와 설정 정보를 모두 삭제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  <p:grpSp>
        <p:nvGrpSpPr>
          <p:cNvPr id="8" name="그룹 7"/>
          <p:cNvGrpSpPr/>
          <p:nvPr/>
        </p:nvGrpSpPr>
        <p:grpSpPr>
          <a:xfrm>
            <a:off x="1043608" y="2204864"/>
            <a:ext cx="7524750" cy="2586291"/>
            <a:chOff x="1043608" y="2247119"/>
            <a:chExt cx="7524750" cy="258629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3608" y="2247119"/>
              <a:ext cx="7524750" cy="12382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0926" y="3491251"/>
              <a:ext cx="7507432" cy="134215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dpkg</a:t>
            </a:r>
            <a:r>
              <a:rPr lang="en-US" altLang="ko-KR" dirty="0"/>
              <a:t> </a:t>
            </a:r>
            <a:r>
              <a:rPr lang="ko-KR" altLang="en-US" dirty="0"/>
              <a:t>명령으로 패키지 관리하기</a:t>
            </a:r>
            <a:endParaRPr lang="en-US" altLang="ko-KR" dirty="0"/>
          </a:p>
          <a:p>
            <a:pPr lvl="1"/>
            <a:r>
              <a:rPr lang="en-US" altLang="ko-KR" dirty="0"/>
              <a:t>.deb </a:t>
            </a:r>
            <a:r>
              <a:rPr lang="ko-KR" altLang="en-US" dirty="0"/>
              <a:t>파일 풀기 </a:t>
            </a:r>
            <a:r>
              <a:rPr lang="en-US" altLang="ko-KR" dirty="0"/>
              <a:t>: -x </a:t>
            </a:r>
            <a:r>
              <a:rPr lang="ko-KR" altLang="en-US" dirty="0"/>
              <a:t>옵션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28" y="1906860"/>
            <a:ext cx="7438159" cy="476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aptitude </a:t>
            </a:r>
            <a:r>
              <a:rPr lang="ko-KR" altLang="en-US" dirty="0"/>
              <a:t>명령으로 패키지 관리하기</a:t>
            </a:r>
            <a:endParaRPr lang="en-US" altLang="ko-KR" dirty="0"/>
          </a:p>
          <a:p>
            <a:pPr lvl="1"/>
            <a:r>
              <a:rPr lang="en-US" altLang="ko-KR" dirty="0" smtClean="0"/>
              <a:t>aptitude</a:t>
            </a:r>
            <a:r>
              <a:rPr lang="ko-KR" altLang="en-US" dirty="0" smtClean="0"/>
              <a:t>는 </a:t>
            </a:r>
            <a:r>
              <a:rPr lang="en-US" altLang="ko-KR" dirty="0"/>
              <a:t>APT </a:t>
            </a:r>
            <a:r>
              <a:rPr lang="ko-KR" altLang="en-US" dirty="0"/>
              <a:t>명령처럼 패키지 관리를 자동화하여 쉽게 작업할 수 있도록 </a:t>
            </a:r>
            <a:r>
              <a:rPr lang="ko-KR" altLang="en-US" dirty="0" smtClean="0"/>
              <a:t>해줌</a:t>
            </a:r>
            <a:endParaRPr lang="en-US" altLang="ko-KR" dirty="0" smtClean="0"/>
          </a:p>
          <a:p>
            <a:pPr lvl="1"/>
            <a:r>
              <a:rPr lang="ko-KR" altLang="en-US" dirty="0"/>
              <a:t>옵션이나 서브 명령 없이 실행할 경우 </a:t>
            </a:r>
            <a:r>
              <a:rPr lang="en-US" altLang="ko-KR" dirty="0"/>
              <a:t>curses</a:t>
            </a:r>
            <a:r>
              <a:rPr lang="ko-KR" altLang="en-US" dirty="0"/>
              <a:t>를 이용한 </a:t>
            </a:r>
            <a:r>
              <a:rPr lang="ko-KR" altLang="en-US" dirty="0" err="1"/>
              <a:t>비주얼</a:t>
            </a:r>
            <a:r>
              <a:rPr lang="ko-KR" altLang="en-US" dirty="0"/>
              <a:t> 모드로 </a:t>
            </a:r>
            <a:r>
              <a:rPr lang="ko-KR" altLang="en-US" dirty="0" smtClean="0"/>
              <a:t>동작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1" y="2132856"/>
            <a:ext cx="7498773" cy="397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aptitude </a:t>
            </a:r>
            <a:r>
              <a:rPr lang="ko-KR" altLang="en-US" dirty="0" smtClean="0"/>
              <a:t>명령 단독으로 실행하기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aptitude </a:t>
            </a:r>
            <a:r>
              <a:rPr lang="ko-KR" altLang="en-US" dirty="0" smtClean="0"/>
              <a:t>단독으로 실행하기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aptitude </a:t>
            </a:r>
            <a:r>
              <a:rPr lang="ko-KR" altLang="en-US" dirty="0"/>
              <a:t>명령이 설치되어 있지 않으면 </a:t>
            </a:r>
            <a:r>
              <a:rPr lang="en-US" altLang="ko-KR" dirty="0"/>
              <a:t>apt-get </a:t>
            </a:r>
            <a:r>
              <a:rPr lang="ko-KR" altLang="en-US" dirty="0"/>
              <a:t>명령으로 </a:t>
            </a:r>
            <a:r>
              <a:rPr lang="en-US" altLang="ko-KR" dirty="0"/>
              <a:t>aptitude</a:t>
            </a:r>
            <a:r>
              <a:rPr lang="ko-KR" altLang="en-US" dirty="0"/>
              <a:t>를 설치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92" y="1845873"/>
            <a:ext cx="6824938" cy="708471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927805" y="2931489"/>
            <a:ext cx="6809195" cy="3871019"/>
            <a:chOff x="927805" y="2931489"/>
            <a:chExt cx="6809195" cy="3871019"/>
          </a:xfrm>
        </p:grpSpPr>
        <p:grpSp>
          <p:nvGrpSpPr>
            <p:cNvPr id="10" name="그룹 9"/>
            <p:cNvGrpSpPr/>
            <p:nvPr/>
          </p:nvGrpSpPr>
          <p:grpSpPr>
            <a:xfrm>
              <a:off x="927805" y="2931489"/>
              <a:ext cx="6809195" cy="3665863"/>
              <a:chOff x="452437" y="2538412"/>
              <a:chExt cx="8239125" cy="4435694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2437" y="2538412"/>
                <a:ext cx="8239125" cy="1781175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4"/>
              <a:srcRect b="37002"/>
              <a:stretch/>
            </p:blipFill>
            <p:spPr>
              <a:xfrm>
                <a:off x="466725" y="4309829"/>
                <a:ext cx="8210550" cy="2664277"/>
              </a:xfrm>
              <a:prstGeom prst="rect">
                <a:avLst/>
              </a:prstGeom>
            </p:spPr>
          </p:pic>
        </p:grp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/>
            <a:srcRect t="94014"/>
            <a:stretch/>
          </p:blipFill>
          <p:spPr>
            <a:xfrm>
              <a:off x="940259" y="6593299"/>
              <a:ext cx="6785579" cy="209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5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aptitude </a:t>
            </a:r>
            <a:r>
              <a:rPr lang="ko-KR" altLang="en-US" dirty="0" smtClean="0"/>
              <a:t>명령 단독으로 실행하기</a:t>
            </a:r>
            <a:endParaRPr lang="en-US" altLang="ko-KR" dirty="0" smtClean="0"/>
          </a:p>
          <a:p>
            <a:pPr lvl="1"/>
            <a:r>
              <a:rPr lang="en-US" altLang="ko-KR" dirty="0"/>
              <a:t>aptitude </a:t>
            </a:r>
            <a:r>
              <a:rPr lang="ko-KR" altLang="en-US" dirty="0"/>
              <a:t>명령을 다시 실행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10" y="1916832"/>
            <a:ext cx="7472795" cy="4502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10" y="2515462"/>
            <a:ext cx="5297789" cy="23536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620" y="3604821"/>
            <a:ext cx="4990785" cy="314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aptitude </a:t>
            </a:r>
            <a:r>
              <a:rPr lang="ko-KR" altLang="en-US" dirty="0" smtClean="0"/>
              <a:t>명령 단독으로 실행하기</a:t>
            </a:r>
            <a:endParaRPr lang="en-US" altLang="ko-KR" dirty="0" smtClean="0"/>
          </a:p>
          <a:p>
            <a:pPr lvl="1"/>
            <a:r>
              <a:rPr lang="en-US" altLang="ko-KR" dirty="0"/>
              <a:t>?</a:t>
            </a:r>
            <a:r>
              <a:rPr lang="ko-KR" altLang="en-US" dirty="0"/>
              <a:t>를 입력하면 도움말이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q</a:t>
            </a:r>
            <a:r>
              <a:rPr lang="ko-KR" altLang="en-US" dirty="0"/>
              <a:t>로 </a:t>
            </a:r>
            <a:r>
              <a:rPr lang="en-US" altLang="ko-KR" dirty="0"/>
              <a:t>aptitude</a:t>
            </a:r>
            <a:r>
              <a:rPr lang="ko-KR" altLang="en-US" dirty="0"/>
              <a:t>를 </a:t>
            </a:r>
            <a:r>
              <a:rPr lang="ko-KR" altLang="en-US" dirty="0" smtClean="0"/>
              <a:t>종료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</a:t>
            </a:r>
            <a:r>
              <a:rPr lang="en-US" altLang="ko-KR" dirty="0"/>
              <a:t>, k</a:t>
            </a:r>
            <a:r>
              <a:rPr lang="ko-KR" altLang="en-US" dirty="0"/>
              <a:t>와 화살표로 이동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492896"/>
            <a:ext cx="5533159" cy="358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3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aptitude</a:t>
            </a:r>
            <a:r>
              <a:rPr lang="ko-KR" altLang="en-US" dirty="0"/>
              <a:t>를 명령으로 </a:t>
            </a:r>
            <a:r>
              <a:rPr lang="ko-KR" altLang="en-US" dirty="0" smtClean="0"/>
              <a:t>사용하기</a:t>
            </a:r>
            <a:endParaRPr lang="en-US" altLang="ko-KR" dirty="0" smtClean="0"/>
          </a:p>
          <a:p>
            <a:pPr lvl="1"/>
            <a:r>
              <a:rPr lang="ko-KR" altLang="en-US" dirty="0"/>
              <a:t>패키지 정보 업데이트하기 </a:t>
            </a:r>
            <a:r>
              <a:rPr lang="en-US" altLang="ko-KR" dirty="0"/>
              <a:t>: </a:t>
            </a:r>
            <a:r>
              <a:rPr lang="en-US" altLang="ko-KR" dirty="0" smtClean="0"/>
              <a:t>update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 패키지 검색하기 </a:t>
            </a:r>
            <a:r>
              <a:rPr lang="en-US" altLang="ko-KR" dirty="0"/>
              <a:t>: search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47" y="1858572"/>
            <a:ext cx="6793450" cy="19915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31" y="4293056"/>
            <a:ext cx="6817066" cy="247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8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aptitude</a:t>
            </a:r>
            <a:r>
              <a:rPr lang="ko-KR" altLang="en-US" dirty="0"/>
              <a:t>를 명령으로 사용하기</a:t>
            </a:r>
            <a:endParaRPr lang="en-US" altLang="ko-KR" dirty="0"/>
          </a:p>
          <a:p>
            <a:pPr lvl="1"/>
            <a:r>
              <a:rPr lang="ko-KR" altLang="en-US" dirty="0"/>
              <a:t>패키지 상세 정보 확인하기 </a:t>
            </a:r>
            <a:r>
              <a:rPr lang="en-US" altLang="ko-KR" dirty="0"/>
              <a:t>: show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18" y="1873852"/>
            <a:ext cx="6191250" cy="488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1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실습 </a:t>
            </a:r>
            <a:r>
              <a:rPr lang="ko-KR" altLang="en-US" dirty="0" err="1" smtClean="0"/>
              <a:t>스터디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12" y="1124744"/>
            <a:ext cx="711517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7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aptitude</a:t>
            </a:r>
            <a:r>
              <a:rPr lang="ko-KR" altLang="en-US" dirty="0"/>
              <a:t>를 명령으로 사용하기</a:t>
            </a:r>
            <a:endParaRPr lang="en-US" altLang="ko-KR" dirty="0"/>
          </a:p>
          <a:p>
            <a:pPr lvl="1"/>
            <a:r>
              <a:rPr lang="ko-KR" altLang="en-US" dirty="0"/>
              <a:t>패키지 설치하기 </a:t>
            </a:r>
            <a:r>
              <a:rPr lang="en-US" altLang="ko-KR" dirty="0"/>
              <a:t>: install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133475" y="2000250"/>
            <a:ext cx="6877050" cy="4141301"/>
            <a:chOff x="1133475" y="2000250"/>
            <a:chExt cx="6877050" cy="414130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7762" y="2000250"/>
              <a:ext cx="6848475" cy="28575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3475" y="4789001"/>
              <a:ext cx="6877050" cy="1352550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886" y="4259846"/>
            <a:ext cx="3552114" cy="25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6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우분투</a:t>
            </a:r>
            <a:r>
              <a:rPr lang="ko-KR" altLang="en-US" dirty="0"/>
              <a:t> 소프트웨어 센터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25" y="1700808"/>
            <a:ext cx="4322389" cy="36997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735" y="1717433"/>
            <a:ext cx="4265139" cy="372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2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우분투</a:t>
            </a:r>
            <a:r>
              <a:rPr lang="ko-KR" altLang="en-US" dirty="0"/>
              <a:t> 소프트웨어 센터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19" y="1623280"/>
            <a:ext cx="4322389" cy="37570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623280"/>
            <a:ext cx="4293765" cy="375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2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스냅 패키지 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스냅의 개념</a:t>
            </a:r>
            <a:endParaRPr lang="en-US" altLang="ko-KR" dirty="0" smtClean="0"/>
          </a:p>
          <a:p>
            <a:pPr lvl="1"/>
            <a:r>
              <a:rPr lang="ko-KR" altLang="en-US" dirty="0"/>
              <a:t>우분투가 새로 도입한 패키지 형식으로 </a:t>
            </a:r>
            <a:r>
              <a:rPr lang="ko-KR" altLang="en-US" dirty="0" err="1"/>
              <a:t>샌드박스</a:t>
            </a:r>
            <a:r>
              <a:rPr lang="ko-KR" altLang="en-US" dirty="0"/>
              <a:t> 형태의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ko-KR" altLang="en-US" dirty="0"/>
              <a:t>패키지를 </a:t>
            </a:r>
            <a:r>
              <a:rPr lang="ko-KR" altLang="en-US" dirty="0" smtClean="0"/>
              <a:t>만들 때 </a:t>
            </a:r>
            <a:r>
              <a:rPr lang="ko-KR" altLang="en-US" dirty="0"/>
              <a:t>프로그램이 사용하는 모든 라이브러리를 패키지 안에 </a:t>
            </a:r>
            <a:r>
              <a:rPr lang="ko-KR" altLang="en-US" dirty="0" smtClean="0"/>
              <a:t>포함</a:t>
            </a:r>
            <a:endParaRPr lang="en-US" altLang="ko-KR" dirty="0" smtClean="0"/>
          </a:p>
          <a:p>
            <a:pPr lvl="1"/>
            <a:r>
              <a:rPr lang="ko-KR" altLang="en-US" dirty="0"/>
              <a:t>패키지 개념인 </a:t>
            </a:r>
            <a:r>
              <a:rPr lang="ko-KR" altLang="en-US" dirty="0" err="1"/>
              <a:t>샌드박스</a:t>
            </a:r>
            <a:r>
              <a:rPr lang="ko-KR" altLang="en-US" dirty="0"/>
              <a:t> 형식을 스냅이 </a:t>
            </a:r>
            <a:r>
              <a:rPr lang="ko-KR" altLang="en-US" dirty="0" smtClean="0"/>
              <a:t>사용함으로써 얻게 </a:t>
            </a:r>
            <a:r>
              <a:rPr lang="ko-KR" altLang="en-US" dirty="0"/>
              <a:t>되는 </a:t>
            </a:r>
            <a:r>
              <a:rPr lang="ko-KR" altLang="en-US" dirty="0" smtClean="0"/>
              <a:t>장점</a:t>
            </a:r>
            <a:endParaRPr lang="en-US" altLang="ko-KR" dirty="0" smtClean="0"/>
          </a:p>
          <a:p>
            <a:pPr lvl="2"/>
            <a:r>
              <a:rPr lang="ko-KR" altLang="en-US" dirty="0"/>
              <a:t>개발자가 다른 패키지나 라이브러리와의 의존성을 신경 쓰지 않아도 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기존 </a:t>
            </a:r>
            <a:r>
              <a:rPr lang="ko-KR" altLang="en-US" dirty="0"/>
              <a:t>시스템과 격리되어 실행하는 </a:t>
            </a:r>
            <a:r>
              <a:rPr lang="ko-KR" altLang="en-US" dirty="0" err="1"/>
              <a:t>샌드박스</a:t>
            </a:r>
            <a:r>
              <a:rPr lang="ko-KR" altLang="en-US" dirty="0"/>
              <a:t> 형식이므로 보안이 강화된다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단점</a:t>
            </a:r>
            <a:r>
              <a:rPr lang="en-US" altLang="ko-KR" dirty="0" smtClean="0"/>
              <a:t>: </a:t>
            </a:r>
            <a:r>
              <a:rPr lang="ko-KR" altLang="en-US" dirty="0"/>
              <a:t>패키지의 용량이 커진다는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/>
              <a:t>스냅은 이제 시작 단계이며 앞으로 </a:t>
            </a:r>
            <a:r>
              <a:rPr lang="ko-KR" altLang="en-US" dirty="0" smtClean="0"/>
              <a:t>어떻게 </a:t>
            </a:r>
            <a:r>
              <a:rPr lang="ko-KR" altLang="en-US" dirty="0"/>
              <a:t>발전할지 관심을 가지고 지켜볼 필요가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r>
              <a:rPr lang="ko-KR" altLang="en-US" dirty="0" smtClean="0"/>
              <a:t>스냅 사용하기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apt-get </a:t>
            </a:r>
            <a:r>
              <a:rPr lang="ko-KR" altLang="en-US" dirty="0" smtClean="0"/>
              <a:t>명령으로 </a:t>
            </a:r>
            <a:r>
              <a:rPr lang="en-US" altLang="ko-KR" dirty="0"/>
              <a:t>snap</a:t>
            </a:r>
            <a:r>
              <a:rPr lang="ko-KR" altLang="en-US" dirty="0"/>
              <a:t>을 설치하고 시작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093880"/>
            <a:ext cx="6233114" cy="251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3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스냅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스냅 사용하기</a:t>
            </a:r>
            <a:endParaRPr lang="en-US" altLang="ko-KR" dirty="0"/>
          </a:p>
          <a:p>
            <a:pPr lvl="1"/>
            <a:r>
              <a:rPr lang="en-US" altLang="ko-KR" dirty="0"/>
              <a:t>snap </a:t>
            </a:r>
            <a:r>
              <a:rPr lang="ko-KR" altLang="en-US" dirty="0"/>
              <a:t>명령의 기본 형식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10" y="1916832"/>
            <a:ext cx="7472795" cy="424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672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스냅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스냅 목록 출력하기</a:t>
            </a:r>
            <a:r>
              <a:rPr lang="en-US" altLang="ko-KR" dirty="0"/>
              <a:t>: list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스냅 찾기</a:t>
            </a:r>
            <a:r>
              <a:rPr lang="en-US" altLang="ko-KR" dirty="0"/>
              <a:t>: find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ko-KR" altLang="en-US" dirty="0"/>
              <a:t>앞의 예에서 출력된 ‘</a:t>
            </a:r>
            <a:r>
              <a:rPr lang="en-US" altLang="ko-KR" dirty="0"/>
              <a:t>hello-world’ </a:t>
            </a:r>
            <a:r>
              <a:rPr lang="ko-KR" altLang="en-US" dirty="0" smtClean="0"/>
              <a:t>스냅 찾기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28" y="1628800"/>
            <a:ext cx="7438159" cy="9957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28" y="3356992"/>
            <a:ext cx="7490114" cy="167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3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스냅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스냅 설치하기</a:t>
            </a:r>
            <a:r>
              <a:rPr lang="en-US" altLang="ko-KR" dirty="0"/>
              <a:t>: install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en-US" altLang="ko-KR" dirty="0"/>
              <a:t>find</a:t>
            </a:r>
            <a:r>
              <a:rPr lang="ko-KR" altLang="en-US" dirty="0"/>
              <a:t>로 검색한 </a:t>
            </a:r>
            <a:r>
              <a:rPr lang="en-US" altLang="ko-KR" dirty="0"/>
              <a:t>hello-world </a:t>
            </a:r>
            <a:r>
              <a:rPr lang="ko-KR" altLang="en-US" dirty="0"/>
              <a:t>스냅을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/>
              <a:t>hello-world </a:t>
            </a:r>
            <a:r>
              <a:rPr lang="ko-KR" altLang="en-US" dirty="0"/>
              <a:t>스냅이 설치한 명령을 실행해보면 ‘</a:t>
            </a:r>
            <a:r>
              <a:rPr lang="en-US" altLang="ko-KR" dirty="0"/>
              <a:t>Hello World!’</a:t>
            </a:r>
            <a:r>
              <a:rPr lang="ko-KR" altLang="en-US" dirty="0"/>
              <a:t>가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80" y="1916832"/>
            <a:ext cx="7481455" cy="6061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80" y="2575920"/>
            <a:ext cx="7516091" cy="8745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67" y="3787920"/>
            <a:ext cx="7490114" cy="84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1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스냅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스냅의 상세 정보 확인하기</a:t>
            </a:r>
            <a:r>
              <a:rPr lang="en-US" altLang="ko-KR" dirty="0"/>
              <a:t>: info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ko-KR" altLang="en-US" dirty="0"/>
              <a:t>설치된 스냅의 상세 정보를 확인하는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en-US" altLang="ko-KR" dirty="0"/>
              <a:t>info </a:t>
            </a:r>
            <a:r>
              <a:rPr lang="ko-KR" altLang="en-US" dirty="0"/>
              <a:t>명령을 실행하면 스냅의 </a:t>
            </a:r>
            <a:r>
              <a:rPr lang="ko-KR" altLang="en-US" dirty="0" smtClean="0"/>
              <a:t>이름과 요약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제공자</a:t>
            </a:r>
            <a:r>
              <a:rPr lang="en-US" altLang="ko-KR" dirty="0"/>
              <a:t>, </a:t>
            </a:r>
            <a:r>
              <a:rPr lang="ko-KR" altLang="en-US" dirty="0"/>
              <a:t>연락처</a:t>
            </a:r>
            <a:r>
              <a:rPr lang="en-US" altLang="ko-KR" dirty="0"/>
              <a:t>, </a:t>
            </a:r>
            <a:r>
              <a:rPr lang="ko-KR" altLang="en-US" dirty="0"/>
              <a:t>간단한 설명</a:t>
            </a:r>
            <a:r>
              <a:rPr lang="en-US" altLang="ko-KR" dirty="0"/>
              <a:t>, </a:t>
            </a:r>
            <a:r>
              <a:rPr lang="ko-KR" altLang="en-US" dirty="0"/>
              <a:t>관련 명령</a:t>
            </a:r>
            <a:r>
              <a:rPr lang="en-US" altLang="ko-KR" dirty="0"/>
              <a:t>, </a:t>
            </a:r>
            <a:r>
              <a:rPr lang="ko-KR" altLang="en-US" dirty="0"/>
              <a:t>설치된 버전 정보 등이 출력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011860" y="2298411"/>
            <a:ext cx="5504356" cy="4474878"/>
            <a:chOff x="675629" y="838200"/>
            <a:chExt cx="7744471" cy="62960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900" y="838200"/>
              <a:ext cx="7696200" cy="51816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629" y="6019800"/>
              <a:ext cx="7734300" cy="1114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35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스냅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스냅 삭제하기</a:t>
            </a:r>
            <a:r>
              <a:rPr lang="en-US" altLang="ko-KR" dirty="0"/>
              <a:t>: remove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en-US" altLang="ko-KR" dirty="0"/>
              <a:t>hello-world </a:t>
            </a:r>
            <a:r>
              <a:rPr lang="ko-KR" altLang="en-US" dirty="0"/>
              <a:t>스냅을 </a:t>
            </a:r>
            <a:r>
              <a:rPr lang="ko-KR" altLang="en-US" dirty="0" smtClean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70" y="1916832"/>
            <a:ext cx="76866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5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파일 아카이브와 압축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</a:t>
            </a:r>
            <a:r>
              <a:rPr lang="ko-KR" altLang="en-US" dirty="0" err="1" smtClean="0"/>
              <a:t>아카이브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파일을 </a:t>
            </a:r>
            <a:r>
              <a:rPr lang="ko-KR" altLang="en-US" dirty="0"/>
              <a:t>묶어서 하나로 만든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en-US" altLang="ko-KR" dirty="0"/>
              <a:t>tar(tape archive) </a:t>
            </a:r>
            <a:r>
              <a:rPr lang="ko-KR" altLang="en-US" dirty="0"/>
              <a:t>명령은 원래 여러 파일이나 디렉터리를 묶어서 </a:t>
            </a:r>
            <a:r>
              <a:rPr lang="ko-KR" altLang="en-US" dirty="0" err="1" smtClean="0"/>
              <a:t>마그네틱</a:t>
            </a:r>
            <a:r>
              <a:rPr lang="ko-KR" altLang="en-US" dirty="0" smtClean="0"/>
              <a:t> 테이프와 </a:t>
            </a:r>
            <a:r>
              <a:rPr lang="ko-KR" altLang="en-US" dirty="0"/>
              <a:t>같은 </a:t>
            </a:r>
            <a:r>
              <a:rPr lang="ko-KR" altLang="en-US" dirty="0" smtClean="0"/>
              <a:t>이동식 </a:t>
            </a:r>
            <a:r>
              <a:rPr lang="ko-KR" altLang="en-US" dirty="0"/>
              <a:t>저장 장치에 보관하기 위해 사용하는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ko-KR" altLang="en-US" dirty="0"/>
              <a:t>현재는 다른 시스템과 파일을 </a:t>
            </a:r>
            <a:r>
              <a:rPr lang="ko-KR" altLang="en-US" dirty="0" smtClean="0"/>
              <a:t>주고받거나</a:t>
            </a:r>
            <a:r>
              <a:rPr lang="en-US" altLang="ko-KR" dirty="0"/>
              <a:t>, </a:t>
            </a:r>
            <a:r>
              <a:rPr lang="ko-KR" altLang="en-US" dirty="0"/>
              <a:t>백업을 하기 위해 여러 파일이나 디렉터리를 하나의 </a:t>
            </a:r>
            <a:r>
              <a:rPr lang="ko-KR" altLang="en-US" dirty="0" err="1"/>
              <a:t>아카이브</a:t>
            </a:r>
            <a:r>
              <a:rPr lang="ko-KR" altLang="en-US" dirty="0"/>
              <a:t> 파일로 생성하거나</a:t>
            </a:r>
            <a:r>
              <a:rPr lang="en-US" altLang="ko-KR" dirty="0"/>
              <a:t>, </a:t>
            </a:r>
            <a:r>
              <a:rPr lang="ko-KR" altLang="en-US" dirty="0" smtClean="0"/>
              <a:t>기존 </a:t>
            </a:r>
            <a:r>
              <a:rPr lang="ko-KR" altLang="en-US" dirty="0" err="1"/>
              <a:t>아카이브에서</a:t>
            </a:r>
            <a:r>
              <a:rPr lang="ko-KR" altLang="en-US" dirty="0"/>
              <a:t> 파일을 추출하기 위해 사용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288" y="2767993"/>
            <a:ext cx="6368368" cy="407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3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00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19200"/>
            <a:ext cx="7210425" cy="441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파일 아카이브와 압축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아카이브</a:t>
            </a:r>
            <a:r>
              <a:rPr lang="ko-KR" altLang="en-US" dirty="0"/>
              <a:t> 생성하기 </a:t>
            </a:r>
            <a:r>
              <a:rPr lang="en-US" altLang="ko-KR" dirty="0"/>
              <a:t>: </a:t>
            </a:r>
            <a:r>
              <a:rPr lang="en-US" altLang="ko-KR" dirty="0" err="1" smtClean="0"/>
              <a:t>cvf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/>
              <a:t>tar </a:t>
            </a:r>
            <a:r>
              <a:rPr lang="ko-KR" altLang="en-US" dirty="0"/>
              <a:t>명령으로 파일을 묶어서 </a:t>
            </a:r>
            <a:r>
              <a:rPr lang="ko-KR" altLang="en-US" dirty="0" err="1"/>
              <a:t>아카이브</a:t>
            </a:r>
            <a:r>
              <a:rPr lang="ko-KR" altLang="en-US" dirty="0"/>
              <a:t> 파일을 만들어도 원본 파일은 </a:t>
            </a:r>
            <a:r>
              <a:rPr lang="ko-KR" altLang="en-US" dirty="0" smtClean="0"/>
              <a:t>그대로 있음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54" y="1700808"/>
            <a:ext cx="7498773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3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파일 아카이브와 압축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아카이브</a:t>
            </a:r>
            <a:r>
              <a:rPr lang="ko-KR" altLang="en-US" dirty="0"/>
              <a:t> 내용 확인하기 </a:t>
            </a:r>
            <a:r>
              <a:rPr lang="en-US" altLang="ko-KR" dirty="0"/>
              <a:t>: </a:t>
            </a:r>
            <a:r>
              <a:rPr lang="en-US" altLang="ko-KR" dirty="0" err="1" smtClean="0"/>
              <a:t>tvf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83" y="1675533"/>
            <a:ext cx="7507432" cy="35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파일 아카이브와 압축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아카이브</a:t>
            </a:r>
            <a:r>
              <a:rPr lang="ko-KR" altLang="en-US" dirty="0"/>
              <a:t> 풀기 </a:t>
            </a:r>
            <a:r>
              <a:rPr lang="en-US" altLang="ko-KR" dirty="0"/>
              <a:t>: </a:t>
            </a:r>
            <a:r>
              <a:rPr lang="en-US" altLang="ko-KR" dirty="0" err="1"/>
              <a:t>xvf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42" y="1673518"/>
            <a:ext cx="7490114" cy="477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8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파일 아카이브와 압축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아카이브</a:t>
            </a:r>
            <a:r>
              <a:rPr lang="ko-KR" altLang="en-US" dirty="0"/>
              <a:t> 업데이트하기 </a:t>
            </a:r>
            <a:r>
              <a:rPr lang="en-US" altLang="ko-KR" dirty="0"/>
              <a:t>: </a:t>
            </a:r>
            <a:r>
              <a:rPr lang="en-US" altLang="ko-KR" dirty="0" err="1" smtClean="0"/>
              <a:t>uvf</a:t>
            </a:r>
            <a:endParaRPr lang="en-US" altLang="ko-KR" dirty="0" smtClean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u </a:t>
            </a:r>
            <a:r>
              <a:rPr lang="ko-KR" altLang="en-US" dirty="0"/>
              <a:t>기능은 지정한 파일이 </a:t>
            </a:r>
            <a:r>
              <a:rPr lang="ko-KR" altLang="en-US" dirty="0" err="1"/>
              <a:t>아카이브에</a:t>
            </a:r>
            <a:r>
              <a:rPr lang="ko-KR" altLang="en-US" dirty="0"/>
              <a:t> 없는 파일이거나</a:t>
            </a:r>
            <a:r>
              <a:rPr lang="en-US" altLang="ko-KR" dirty="0"/>
              <a:t>, </a:t>
            </a:r>
            <a:r>
              <a:rPr lang="ko-KR" altLang="en-US" dirty="0" err="1" smtClean="0"/>
              <a:t>아카이브에</a:t>
            </a:r>
            <a:r>
              <a:rPr lang="ko-KR" altLang="en-US" dirty="0" smtClean="0"/>
              <a:t> </a:t>
            </a:r>
            <a:r>
              <a:rPr lang="ko-KR" altLang="en-US" dirty="0"/>
              <a:t>있는 파일이지만 수정된 파일일 경우 </a:t>
            </a:r>
            <a:r>
              <a:rPr lang="ko-KR" altLang="en-US" dirty="0" err="1"/>
              <a:t>아카이브의</a:t>
            </a:r>
            <a:r>
              <a:rPr lang="ko-KR" altLang="en-US" dirty="0"/>
              <a:t> 마지막에 </a:t>
            </a:r>
            <a:r>
              <a:rPr lang="ko-KR" altLang="en-US" dirty="0" smtClean="0"/>
              <a:t>추가 </a:t>
            </a:r>
            <a:r>
              <a:rPr lang="en-US" altLang="ko-KR" dirty="0" smtClean="0"/>
              <a:t>-&gt; ch2/data </a:t>
            </a:r>
            <a:r>
              <a:rPr lang="ko-KR" altLang="en-US" dirty="0" smtClean="0"/>
              <a:t>파일의 수정시간을 </a:t>
            </a:r>
            <a:r>
              <a:rPr lang="en-US" altLang="ko-KR" dirty="0" smtClean="0"/>
              <a:t>touch </a:t>
            </a:r>
            <a:r>
              <a:rPr lang="ko-KR" altLang="en-US" dirty="0" smtClean="0"/>
              <a:t>명령으로 </a:t>
            </a:r>
            <a:r>
              <a:rPr lang="ko-KR" altLang="en-US" dirty="0" err="1" smtClean="0"/>
              <a:t>수정후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아카이브</a:t>
            </a:r>
            <a:r>
              <a:rPr lang="ko-KR" altLang="en-US" dirty="0" smtClean="0"/>
              <a:t> 업데이트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3" y="2132856"/>
            <a:ext cx="7481455" cy="42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8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파일 아카이브와 압축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아카이브에</a:t>
            </a:r>
            <a:r>
              <a:rPr lang="ko-KR" altLang="en-US" dirty="0"/>
              <a:t> 파일 추가하기 </a:t>
            </a:r>
            <a:r>
              <a:rPr lang="en-US" altLang="ko-KR" dirty="0"/>
              <a:t>: </a:t>
            </a:r>
            <a:r>
              <a:rPr lang="en-US" altLang="ko-KR" dirty="0" err="1" smtClean="0"/>
              <a:t>rvf</a:t>
            </a:r>
            <a:endParaRPr lang="en-US" altLang="ko-KR" dirty="0" smtClean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r </a:t>
            </a:r>
            <a:r>
              <a:rPr lang="ko-KR" altLang="en-US" dirty="0"/>
              <a:t>기능은 지정한 파일을 무조건 </a:t>
            </a:r>
            <a:r>
              <a:rPr lang="ko-KR" altLang="en-US" dirty="0" err="1"/>
              <a:t>아카이브의</a:t>
            </a:r>
            <a:r>
              <a:rPr lang="ko-KR" altLang="en-US" dirty="0"/>
              <a:t> </a:t>
            </a:r>
            <a:r>
              <a:rPr lang="ko-KR" altLang="en-US" dirty="0" smtClean="0"/>
              <a:t>마지막에 </a:t>
            </a:r>
            <a:r>
              <a:rPr lang="ko-KR" altLang="en-US" dirty="0"/>
              <a:t>추가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3" y="1916832"/>
            <a:ext cx="748145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053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파일 아카이브와 압축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압축과 </a:t>
            </a:r>
            <a:r>
              <a:rPr lang="ko-KR" altLang="en-US" dirty="0" err="1" smtClean="0"/>
              <a:t>아카이브</a:t>
            </a:r>
            <a:endParaRPr lang="en-US" altLang="ko-KR" dirty="0" smtClean="0"/>
          </a:p>
          <a:p>
            <a:pPr lvl="1"/>
            <a:r>
              <a:rPr lang="ko-KR" altLang="en-US" dirty="0" err="1"/>
              <a:t>아카이브를</a:t>
            </a:r>
            <a:r>
              <a:rPr lang="ko-KR" altLang="en-US" dirty="0"/>
              <a:t> 생성하면서 동시에 </a:t>
            </a:r>
            <a:r>
              <a:rPr lang="ko-KR" altLang="en-US" dirty="0" smtClean="0"/>
              <a:t>압축 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gzip</a:t>
            </a:r>
            <a:r>
              <a:rPr lang="ko-KR" altLang="en-US" dirty="0" smtClean="0"/>
              <a:t>으로 압축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4" y="2132856"/>
            <a:ext cx="7524750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파일 아카이브와 압축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압축과 </a:t>
            </a:r>
            <a:r>
              <a:rPr lang="ko-KR" altLang="en-US" dirty="0" err="1" smtClean="0"/>
              <a:t>아카이브</a:t>
            </a:r>
            <a:endParaRPr lang="en-US" altLang="ko-KR" dirty="0" smtClean="0"/>
          </a:p>
          <a:p>
            <a:pPr lvl="1"/>
            <a:r>
              <a:rPr lang="ko-KR" altLang="en-US" dirty="0" err="1"/>
              <a:t>아카이브를</a:t>
            </a:r>
            <a:r>
              <a:rPr lang="ko-KR" altLang="en-US" dirty="0"/>
              <a:t> 생성하면서 동시에 </a:t>
            </a:r>
            <a:r>
              <a:rPr lang="ko-KR" altLang="en-US" dirty="0" smtClean="0"/>
              <a:t>압축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: bzip2</a:t>
            </a:r>
            <a:r>
              <a:rPr lang="ko-KR" altLang="en-US" dirty="0" smtClean="0"/>
              <a:t>로 압축 실행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/>
              <a:t>bzip2</a:t>
            </a:r>
            <a:r>
              <a:rPr lang="ko-KR" altLang="en-US" dirty="0"/>
              <a:t>로 압축할 경우 </a:t>
            </a:r>
            <a:r>
              <a:rPr lang="en-US" altLang="ko-KR" dirty="0"/>
              <a:t>j </a:t>
            </a:r>
            <a:r>
              <a:rPr lang="ko-KR" altLang="en-US" dirty="0"/>
              <a:t>옵션을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압축한 </a:t>
            </a:r>
            <a:r>
              <a:rPr lang="ko-KR" altLang="en-US" dirty="0" err="1"/>
              <a:t>아카이브</a:t>
            </a:r>
            <a:r>
              <a:rPr lang="ko-KR" altLang="en-US" dirty="0"/>
              <a:t> 파일의 내용은 </a:t>
            </a:r>
            <a:r>
              <a:rPr lang="en-US" altLang="ko-KR" dirty="0" err="1"/>
              <a:t>tvf</a:t>
            </a:r>
            <a:r>
              <a:rPr lang="ko-KR" altLang="en-US" dirty="0"/>
              <a:t>로 확인이 가능하며 </a:t>
            </a:r>
            <a:r>
              <a:rPr lang="en-US" altLang="ko-KR" dirty="0" err="1"/>
              <a:t>xvf</a:t>
            </a:r>
            <a:r>
              <a:rPr lang="ko-KR" altLang="en-US" dirty="0"/>
              <a:t>로 추출 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043608" y="2161322"/>
            <a:ext cx="6840682" cy="2369051"/>
            <a:chOff x="809624" y="763775"/>
            <a:chExt cx="7524750" cy="26059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b="58159"/>
            <a:stretch/>
          </p:blipFill>
          <p:spPr>
            <a:xfrm>
              <a:off x="809624" y="763775"/>
              <a:ext cx="7524750" cy="115212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283" y="2209413"/>
              <a:ext cx="7507432" cy="116031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99" y="1915903"/>
              <a:ext cx="7490114" cy="311727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480" y="4835718"/>
            <a:ext cx="6817066" cy="174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5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파일 아카이브와 압축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</a:t>
            </a:r>
            <a:r>
              <a:rPr lang="ko-KR" altLang="en-US" dirty="0" smtClean="0"/>
              <a:t>압축하기</a:t>
            </a:r>
            <a:r>
              <a:rPr lang="en-US" altLang="ko-KR" dirty="0"/>
              <a:t>: </a:t>
            </a:r>
            <a:r>
              <a:rPr lang="en-US" altLang="ko-KR" dirty="0" err="1"/>
              <a:t>gzip</a:t>
            </a:r>
            <a:r>
              <a:rPr lang="en-US" altLang="ko-KR" dirty="0"/>
              <a:t>/</a:t>
            </a:r>
            <a:r>
              <a:rPr lang="en-US" altLang="ko-KR" dirty="0" err="1"/>
              <a:t>gunzip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en-US" altLang="ko-KR" dirty="0"/>
              <a:t>.</a:t>
            </a:r>
            <a:r>
              <a:rPr lang="en-US" altLang="ko-KR" dirty="0" err="1"/>
              <a:t>gz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28800"/>
            <a:ext cx="6785578" cy="30779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12" y="4751631"/>
            <a:ext cx="6793450" cy="145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파일 아카이브와 압축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 압축 파일의 내용 보기 </a:t>
            </a:r>
            <a:r>
              <a:rPr lang="en-US" altLang="ko-KR" dirty="0"/>
              <a:t>: </a:t>
            </a:r>
            <a:r>
              <a:rPr lang="en-US" altLang="ko-KR" dirty="0" err="1" smtClean="0"/>
              <a:t>zcat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10" y="1628800"/>
            <a:ext cx="6801323" cy="155863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19310" y="3245118"/>
            <a:ext cx="6871005" cy="3469602"/>
            <a:chOff x="784927" y="2892137"/>
            <a:chExt cx="7558106" cy="381656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965" y="2892137"/>
              <a:ext cx="7542068" cy="107372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4927" y="3955108"/>
              <a:ext cx="7516091" cy="2753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045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파일 아카이브와 압축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 압축 풀기 </a:t>
            </a:r>
            <a:r>
              <a:rPr lang="en-US" altLang="ko-KR" dirty="0"/>
              <a:t>: </a:t>
            </a:r>
            <a:r>
              <a:rPr lang="en-US" altLang="ko-KR" dirty="0" err="1"/>
              <a:t>gunzip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09" y="1628800"/>
            <a:ext cx="7498773" cy="17491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04" y="3377936"/>
            <a:ext cx="7464136" cy="184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8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/>
              <a:t>우분투</a:t>
            </a:r>
            <a:r>
              <a:rPr lang="ko-KR" altLang="en-US" dirty="0"/>
              <a:t> 패키지의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72608"/>
          </a:xfrm>
        </p:spPr>
        <p:txBody>
          <a:bodyPr/>
          <a:lstStyle/>
          <a:p>
            <a:r>
              <a:rPr lang="ko-KR" altLang="en-US" dirty="0" err="1"/>
              <a:t>리눅스에서</a:t>
            </a:r>
            <a:r>
              <a:rPr lang="ko-KR" altLang="en-US" dirty="0"/>
              <a:t> 주로 사용하는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deb: </a:t>
            </a:r>
            <a:r>
              <a:rPr lang="ko-KR" altLang="en-US" dirty="0" err="1" smtClean="0"/>
              <a:t>데비안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우분투</a:t>
            </a:r>
            <a:r>
              <a:rPr lang="ko-KR" altLang="en-US" dirty="0" smtClean="0"/>
              <a:t> 계열에서 사용하는 패키지</a:t>
            </a:r>
            <a:endParaRPr lang="en-US" altLang="ko-KR" dirty="0" smtClean="0"/>
          </a:p>
          <a:p>
            <a:pPr lvl="1"/>
            <a:r>
              <a:rPr lang="en-US" altLang="ko-KR" dirty="0"/>
              <a:t>RPM(</a:t>
            </a:r>
            <a:r>
              <a:rPr lang="en-US" altLang="ko-KR" dirty="0" err="1"/>
              <a:t>Redhat</a:t>
            </a:r>
            <a:r>
              <a:rPr lang="en-US" altLang="ko-KR" dirty="0"/>
              <a:t> Package Manager): </a:t>
            </a:r>
            <a:r>
              <a:rPr lang="ko-KR" altLang="en-US" dirty="0"/>
              <a:t> </a:t>
            </a:r>
            <a:r>
              <a:rPr lang="ko-KR" altLang="en-US" dirty="0" err="1" smtClean="0"/>
              <a:t>레드햇</a:t>
            </a:r>
            <a:r>
              <a:rPr lang="ko-KR" altLang="en-US" dirty="0" smtClean="0"/>
              <a:t> 계열 리눅스에서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주로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err="1"/>
              <a:t>우분투</a:t>
            </a:r>
            <a:r>
              <a:rPr lang="ko-KR" altLang="en-US" dirty="0"/>
              <a:t> 패키지의 특징 </a:t>
            </a:r>
            <a:endParaRPr lang="en-US" altLang="ko-KR" dirty="0" smtClean="0"/>
          </a:p>
          <a:p>
            <a:pPr lvl="1"/>
            <a:r>
              <a:rPr lang="ko-KR" altLang="en-US" dirty="0"/>
              <a:t>바이너리 파일로 구성되어 있어 컴파일이 필요 없다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/>
              <a:t>패키지의 파일이 관련 디렉터리에 바로 설치된다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/>
              <a:t>패키지를 삭제할 때 관련된 파일을 일괄적으로 삭제할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/>
              <a:t>기존에 설치한 패키지를 삭제하지 않고 바로 업그레이드할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/>
              <a:t>패키지의 설치 상태를 검증할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패키지에 대한 정보를 제공한다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해당 패키지와 의존성을 가지고 있는 패키지가 무엇인지 알려준다</a:t>
            </a:r>
            <a:r>
              <a:rPr lang="en-US" altLang="ko-KR" dirty="0"/>
              <a:t>. </a:t>
            </a:r>
            <a:r>
              <a:rPr lang="ko-KR" altLang="en-US" dirty="0"/>
              <a:t>따라서 의존성이 있는 패키지를 미리 설치할 수도 있고</a:t>
            </a:r>
            <a:r>
              <a:rPr lang="en-US" altLang="ko-KR" dirty="0"/>
              <a:t>, apt-get </a:t>
            </a:r>
            <a:r>
              <a:rPr lang="ko-KR" altLang="en-US" dirty="0"/>
              <a:t>명령을 사용하면 의존성이 있는 패키지가 자동으로 설치된다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파일 아카이브와 압축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bzip2/bunzip2 : .bz2 </a:t>
            </a:r>
            <a:r>
              <a:rPr lang="ko-KR" altLang="en-US" dirty="0"/>
              <a:t>파일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02" y="1628800"/>
            <a:ext cx="7472795" cy="31086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61" y="4737414"/>
            <a:ext cx="7455477" cy="164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0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파일 아카이브와 압축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 압축 파일의 내용 보기 </a:t>
            </a:r>
            <a:r>
              <a:rPr lang="en-US" altLang="ko-KR" dirty="0"/>
              <a:t>: </a:t>
            </a:r>
            <a:r>
              <a:rPr lang="en-US" altLang="ko-KR" dirty="0" err="1" smtClean="0"/>
              <a:t>bzcat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 압축 풀기 </a:t>
            </a:r>
            <a:r>
              <a:rPr lang="en-US" altLang="ko-KR" dirty="0"/>
              <a:t>: bunzip2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10" y="1628800"/>
            <a:ext cx="7472795" cy="17318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10" y="3814055"/>
            <a:ext cx="7507432" cy="17318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10" y="5556368"/>
            <a:ext cx="753340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8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 smtClean="0"/>
              <a:t>소프트웨어 컴파일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컴파일러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pPr lvl="1"/>
            <a:r>
              <a:rPr lang="en-US" altLang="ko-KR" dirty="0"/>
              <a:t>C </a:t>
            </a:r>
            <a:r>
              <a:rPr lang="ko-KR" altLang="en-US" dirty="0" smtClean="0"/>
              <a:t>언어로 </a:t>
            </a:r>
            <a:r>
              <a:rPr lang="ko-KR" altLang="en-US" dirty="0"/>
              <a:t>작성한 프로그램을 </a:t>
            </a:r>
            <a:r>
              <a:rPr lang="ko-KR" altLang="en-US" dirty="0" err="1"/>
              <a:t>컴파일하기</a:t>
            </a:r>
            <a:r>
              <a:rPr lang="ko-KR" altLang="en-US" dirty="0"/>
              <a:t> 위해서는 </a:t>
            </a:r>
            <a:r>
              <a:rPr lang="en-US" altLang="ko-KR" dirty="0"/>
              <a:t>C </a:t>
            </a:r>
            <a:r>
              <a:rPr lang="ko-KR" altLang="en-US" dirty="0"/>
              <a:t>컴파일러가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r>
              <a:rPr lang="ko-KR" altLang="en-US" dirty="0" err="1"/>
              <a:t>리눅스에서</a:t>
            </a:r>
            <a:r>
              <a:rPr lang="ko-KR" altLang="en-US" dirty="0"/>
              <a:t> 사용하는 </a:t>
            </a:r>
            <a:r>
              <a:rPr lang="en-US" altLang="ko-KR" dirty="0"/>
              <a:t>C </a:t>
            </a:r>
            <a:r>
              <a:rPr lang="ko-KR" altLang="en-US" dirty="0" smtClean="0"/>
              <a:t>컴파일러는 </a:t>
            </a:r>
            <a:r>
              <a:rPr lang="en-US" altLang="ko-KR" dirty="0"/>
              <a:t>GNU C </a:t>
            </a:r>
            <a:r>
              <a:rPr lang="ko-KR" altLang="en-US" dirty="0"/>
              <a:t>컴파일러로 패키지 이름이 </a:t>
            </a:r>
            <a:r>
              <a:rPr lang="en-US" altLang="ko-KR" dirty="0" err="1" smtClean="0"/>
              <a:t>gcc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gcc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890292" y="2492896"/>
            <a:ext cx="7536460" cy="3856100"/>
            <a:chOff x="890292" y="2492896"/>
            <a:chExt cx="7536460" cy="38561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0292" y="2492896"/>
              <a:ext cx="7507432" cy="235527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661" y="4833655"/>
              <a:ext cx="7516091" cy="1515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303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 smtClean="0"/>
              <a:t>소프트웨어 컴파일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C </a:t>
            </a:r>
            <a:r>
              <a:rPr lang="ko-KR" altLang="en-US" dirty="0"/>
              <a:t>프로그램 </a:t>
            </a:r>
            <a:r>
              <a:rPr lang="ko-KR" altLang="en-US" dirty="0" smtClean="0"/>
              <a:t>작성하기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C </a:t>
            </a:r>
            <a:r>
              <a:rPr lang="ko-KR" altLang="en-US" dirty="0"/>
              <a:t>프로그램 </a:t>
            </a:r>
            <a:r>
              <a:rPr lang="ko-KR" altLang="en-US" dirty="0" err="1" smtClean="0"/>
              <a:t>컴파일하기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실행파일명은 </a:t>
            </a:r>
            <a:r>
              <a:rPr lang="en-US" altLang="ko-KR" dirty="0" err="1" smtClean="0"/>
              <a:t>a.out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C </a:t>
            </a:r>
            <a:r>
              <a:rPr lang="ko-KR" altLang="en-US" dirty="0"/>
              <a:t>프로그램 </a:t>
            </a:r>
            <a:r>
              <a:rPr lang="ko-KR" altLang="en-US" dirty="0" smtClean="0"/>
              <a:t>실행하기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경로 지정 확인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82877"/>
            <a:ext cx="7498773" cy="22167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149080"/>
            <a:ext cx="7568045" cy="11170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64" y="5661248"/>
            <a:ext cx="7542068" cy="8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 smtClean="0"/>
              <a:t>소프트웨어 컴파일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실행 파일명 </a:t>
            </a:r>
            <a:r>
              <a:rPr lang="ko-KR" altLang="en-US" dirty="0" smtClean="0"/>
              <a:t>변경하기</a:t>
            </a:r>
            <a:endParaRPr lang="en-US" altLang="ko-KR" dirty="0" smtClean="0"/>
          </a:p>
          <a:p>
            <a:pPr lvl="1"/>
            <a:r>
              <a:rPr lang="en-US" altLang="ko-KR" dirty="0" err="1"/>
              <a:t>gcc</a:t>
            </a:r>
            <a:r>
              <a:rPr lang="ko-KR" altLang="en-US" dirty="0"/>
              <a:t>로 생성한 기본 실행 파일은 </a:t>
            </a:r>
            <a:r>
              <a:rPr lang="en-US" altLang="ko-KR" dirty="0" err="1" smtClean="0"/>
              <a:t>a.out</a:t>
            </a:r>
            <a:endParaRPr lang="en-US" altLang="ko-KR" dirty="0" smtClean="0"/>
          </a:p>
          <a:p>
            <a:pPr lvl="1"/>
            <a:r>
              <a:rPr lang="ko-KR" altLang="en-US" dirty="0"/>
              <a:t>사용자가 원하는 이름으로 지정하려면 </a:t>
            </a:r>
            <a:r>
              <a:rPr lang="en-US" altLang="ko-KR" dirty="0" smtClean="0"/>
              <a:t>–o </a:t>
            </a:r>
            <a:r>
              <a:rPr lang="ko-KR" altLang="en-US" dirty="0" smtClean="0"/>
              <a:t>옵션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62" y="2204864"/>
            <a:ext cx="7516091" cy="118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8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 smtClean="0"/>
              <a:t>소프트웨어 컴파일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make </a:t>
            </a:r>
            <a:r>
              <a:rPr lang="ko-KR" altLang="en-US" dirty="0"/>
              <a:t>명령 사용하기</a:t>
            </a:r>
            <a:endParaRPr lang="en-US" altLang="ko-KR" dirty="0"/>
          </a:p>
          <a:p>
            <a:pPr lvl="1"/>
            <a:r>
              <a:rPr lang="en-US" altLang="ko-KR" dirty="0"/>
              <a:t>make </a:t>
            </a:r>
            <a:r>
              <a:rPr lang="ko-KR" altLang="en-US" dirty="0"/>
              <a:t>명령은 </a:t>
            </a:r>
            <a:r>
              <a:rPr lang="en-US" altLang="ko-KR" dirty="0" err="1"/>
              <a:t>makefile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 err="1"/>
              <a:t>Makefile</a:t>
            </a:r>
            <a:r>
              <a:rPr lang="en-US" altLang="ko-KR" dirty="0"/>
              <a:t>)</a:t>
            </a:r>
            <a:r>
              <a:rPr lang="ko-KR" altLang="en-US" dirty="0"/>
              <a:t>에 설정된 정보를 읽어서 여러 소스 파일을 컴파일하고 링크하여 최종 실행 파일을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소스파일 준비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컴파일 하면 오류 발생</a:t>
            </a:r>
            <a:r>
              <a:rPr lang="en-US" altLang="ko-KR" dirty="0" smtClean="0"/>
              <a:t>: two()</a:t>
            </a:r>
            <a:r>
              <a:rPr lang="ko-KR" altLang="en-US" dirty="0" smtClean="0"/>
              <a:t>가 무엇인지 모르겠다는 메시지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305900"/>
            <a:ext cx="6824938" cy="27315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45" y="5286694"/>
            <a:ext cx="6824938" cy="120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0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 smtClean="0"/>
              <a:t>소프트웨어 컴파일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make </a:t>
            </a:r>
            <a:r>
              <a:rPr lang="ko-KR" altLang="en-US" dirty="0"/>
              <a:t>명령 사용하기</a:t>
            </a:r>
            <a:endParaRPr lang="en-US" altLang="ko-KR" dirty="0"/>
          </a:p>
          <a:p>
            <a:pPr lvl="1"/>
            <a:r>
              <a:rPr lang="ko-KR" altLang="en-US" dirty="0"/>
              <a:t>두 번째 </a:t>
            </a:r>
            <a:r>
              <a:rPr lang="ko-KR" altLang="en-US" dirty="0" smtClean="0"/>
              <a:t>파일 생성</a:t>
            </a:r>
            <a:r>
              <a:rPr lang="en-US" altLang="ko-KR" dirty="0" smtClean="0"/>
              <a:t>: </a:t>
            </a:r>
            <a:r>
              <a:rPr lang="ko-KR" altLang="en-US" dirty="0" smtClean="0"/>
              <a:t> </a:t>
            </a:r>
            <a:r>
              <a:rPr lang="en-US" altLang="ko-KR" dirty="0"/>
              <a:t>two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 정의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03" y="1916832"/>
            <a:ext cx="7533409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6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 smtClean="0"/>
              <a:t>소프트웨어 컴파일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makefile</a:t>
            </a:r>
            <a:r>
              <a:rPr lang="en-US" altLang="ko-KR" dirty="0" smtClean="0"/>
              <a:t> </a:t>
            </a:r>
            <a:r>
              <a:rPr lang="ko-KR" altLang="en-US" dirty="0"/>
              <a:t>작성하기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00808"/>
            <a:ext cx="7516091" cy="329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6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 smtClean="0"/>
              <a:t>소프트웨어 컴파일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make </a:t>
            </a:r>
            <a:r>
              <a:rPr lang="ko-KR" altLang="en-US" dirty="0" smtClean="0"/>
              <a:t>파일 실행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/>
              <a:t>실행 파일의 이름을 </a:t>
            </a:r>
            <a:r>
              <a:rPr lang="en-US" altLang="ko-KR" dirty="0"/>
              <a:t>one</a:t>
            </a:r>
            <a:r>
              <a:rPr lang="ko-KR" altLang="en-US" dirty="0"/>
              <a:t>으로 했으므로 다음과 같이 실행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28800"/>
            <a:ext cx="7498773" cy="12902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99" y="3325381"/>
            <a:ext cx="7524750" cy="215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0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우분투</a:t>
            </a:r>
            <a:r>
              <a:rPr lang="ko-KR" altLang="en-US" dirty="0"/>
              <a:t> 패키지의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우분투</a:t>
            </a:r>
            <a:r>
              <a:rPr lang="ko-KR" altLang="en-US" dirty="0"/>
              <a:t> 패키지의 </a:t>
            </a:r>
            <a:r>
              <a:rPr lang="ko-KR" altLang="en-US" dirty="0" smtClean="0"/>
              <a:t>카테고리</a:t>
            </a:r>
            <a:endParaRPr lang="en-US" altLang="ko-KR" dirty="0" smtClean="0"/>
          </a:p>
          <a:p>
            <a:pPr lvl="1"/>
            <a:r>
              <a:rPr lang="ko-KR" altLang="en-US" dirty="0"/>
              <a:t>공식적으로 </a:t>
            </a:r>
            <a:r>
              <a:rPr lang="ko-KR" altLang="en-US" dirty="0" err="1"/>
              <a:t>데비안</a:t>
            </a:r>
            <a:r>
              <a:rPr lang="ko-KR" altLang="en-US" dirty="0"/>
              <a:t> </a:t>
            </a:r>
            <a:r>
              <a:rPr lang="ko-KR" altLang="en-US" dirty="0" err="1"/>
              <a:t>배포판에</a:t>
            </a:r>
            <a:r>
              <a:rPr lang="ko-KR" altLang="en-US" dirty="0"/>
              <a:t> 포함된 모든 패키지는 </a:t>
            </a:r>
            <a:r>
              <a:rPr lang="ko-KR" altLang="en-US" dirty="0" err="1"/>
              <a:t>데비안</a:t>
            </a:r>
            <a:r>
              <a:rPr lang="ko-KR" altLang="en-US" dirty="0"/>
              <a:t> 자유 소프트웨어 지침에 따라 </a:t>
            </a:r>
            <a:r>
              <a:rPr lang="ko-KR" altLang="en-US" dirty="0" smtClean="0"/>
              <a:t>자유롭게 </a:t>
            </a:r>
            <a:r>
              <a:rPr lang="ko-KR" altLang="en-US" dirty="0"/>
              <a:t>사용하고 배포할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 err="1"/>
              <a:t>우분투도</a:t>
            </a:r>
            <a:r>
              <a:rPr lang="ko-KR" altLang="en-US" dirty="0"/>
              <a:t> 네 개의 카테고리로 나누어 </a:t>
            </a:r>
            <a:r>
              <a:rPr lang="ko-KR" altLang="en-US" dirty="0" smtClean="0"/>
              <a:t>소프트웨어를 제공</a:t>
            </a:r>
            <a:endParaRPr lang="en-US" altLang="ko-KR" dirty="0" smtClean="0"/>
          </a:p>
          <a:p>
            <a:pPr lvl="2"/>
            <a:r>
              <a:rPr lang="en-US" altLang="ko-KR" dirty="0"/>
              <a:t>main: </a:t>
            </a:r>
            <a:r>
              <a:rPr lang="ko-KR" altLang="en-US" dirty="0"/>
              <a:t>우분투에 의해 공식적으로 지원되며 자유롭게 배포할 수 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restricted: </a:t>
            </a:r>
            <a:r>
              <a:rPr lang="ko-KR" altLang="en-US" dirty="0"/>
              <a:t>우분투에 의해 지원되나 완전한 자유 라이선스 소프트웨어는 아니다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universe: </a:t>
            </a:r>
            <a:r>
              <a:rPr lang="ko-KR" altLang="en-US" dirty="0"/>
              <a:t>리눅스에서 사용할 수 있는 거의 대부분의 소프트웨어로 자유 소프트웨어일 수도 있고 아닐 수도 있으며</a:t>
            </a:r>
            <a:r>
              <a:rPr lang="en-US" altLang="ko-KR" dirty="0"/>
              <a:t>, </a:t>
            </a:r>
            <a:r>
              <a:rPr lang="ko-KR" altLang="en-US" dirty="0"/>
              <a:t>기술적 지원을 보장하지 않는다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multiverse: </a:t>
            </a:r>
            <a:r>
              <a:rPr lang="ko-KR" altLang="en-US" dirty="0"/>
              <a:t>자유 소프트웨어가 아닌 소프트웨어가 포함되어 있으며</a:t>
            </a:r>
            <a:r>
              <a:rPr lang="en-US" altLang="ko-KR" dirty="0"/>
              <a:t>, </a:t>
            </a:r>
            <a:r>
              <a:rPr lang="ko-KR" altLang="en-US" dirty="0"/>
              <a:t>개인이 직접 라이선스를 확인해야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우분투 패키지의 이름 구성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/>
              <a:t>파일명</a:t>
            </a:r>
            <a:r>
              <a:rPr lang="en-US" altLang="ko-KR" dirty="0"/>
              <a:t>: </a:t>
            </a:r>
            <a:r>
              <a:rPr lang="ko-KR" altLang="en-US" dirty="0"/>
              <a:t>첫 번째 항목은 패키지의 성격을 나타내는 파일명이다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패키지 버전</a:t>
            </a:r>
            <a:r>
              <a:rPr lang="en-US" altLang="ko-KR" dirty="0"/>
              <a:t>: </a:t>
            </a:r>
            <a:r>
              <a:rPr lang="ko-KR" altLang="en-US" dirty="0"/>
              <a:t>두 번째 항목은 패키지의 버전을 의미한다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패키지 </a:t>
            </a:r>
            <a:r>
              <a:rPr lang="ko-KR" altLang="en-US" dirty="0" err="1"/>
              <a:t>리비전</a:t>
            </a:r>
            <a:r>
              <a:rPr lang="en-US" altLang="ko-KR" dirty="0"/>
              <a:t>: </a:t>
            </a:r>
            <a:r>
              <a:rPr lang="ko-KR" altLang="en-US" dirty="0" err="1"/>
              <a:t>리비전은</a:t>
            </a:r>
            <a:r>
              <a:rPr lang="ko-KR" altLang="en-US" dirty="0"/>
              <a:t> 원래 소스의 버전이 업그레이드되지는 않았지만 패키지의 보안 문제나 의존성 변화</a:t>
            </a:r>
            <a:r>
              <a:rPr lang="en-US" altLang="ko-KR" dirty="0"/>
              <a:t>, </a:t>
            </a:r>
            <a:r>
              <a:rPr lang="ko-KR" altLang="en-US" dirty="0"/>
              <a:t>스크립트의 변화 등이 있음을 의미한다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아키텍처</a:t>
            </a:r>
            <a:r>
              <a:rPr lang="en-US" altLang="ko-KR" dirty="0"/>
              <a:t>: </a:t>
            </a:r>
            <a:r>
              <a:rPr lang="ko-KR" altLang="en-US" dirty="0"/>
              <a:t>사용하는 시스템 아키텍처로 </a:t>
            </a:r>
            <a:r>
              <a:rPr lang="en-US" altLang="ko-KR" dirty="0"/>
              <a:t>i386</a:t>
            </a:r>
            <a:r>
              <a:rPr lang="ko-KR" altLang="en-US" dirty="0"/>
              <a:t>은 인텔을</a:t>
            </a:r>
            <a:r>
              <a:rPr lang="en-US" altLang="ko-KR" dirty="0"/>
              <a:t>, all</a:t>
            </a:r>
            <a:r>
              <a:rPr lang="ko-KR" altLang="en-US" dirty="0"/>
              <a:t>은 시스템과 상관없는 문서나 스크립트 등을 뜻한다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확장자</a:t>
            </a:r>
            <a:r>
              <a:rPr lang="en-US" altLang="ko-KR" dirty="0"/>
              <a:t>: </a:t>
            </a:r>
            <a:r>
              <a:rPr lang="ko-KR" altLang="en-US" dirty="0" err="1"/>
              <a:t>확장자는</a:t>
            </a:r>
            <a:r>
              <a:rPr lang="ko-KR" altLang="en-US" dirty="0"/>
              <a:t> </a:t>
            </a:r>
            <a:r>
              <a:rPr lang="en-US" altLang="ko-KR" dirty="0"/>
              <a:t>.deb</a:t>
            </a:r>
            <a:r>
              <a:rPr lang="ko-KR" altLang="en-US" dirty="0"/>
              <a:t>를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933056"/>
            <a:ext cx="3784023" cy="71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7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우분투</a:t>
            </a:r>
            <a:r>
              <a:rPr lang="ko-KR" altLang="en-US" dirty="0"/>
              <a:t> 패키지의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우분투</a:t>
            </a:r>
            <a:r>
              <a:rPr lang="ko-KR" altLang="en-US" dirty="0"/>
              <a:t> 패키지 </a:t>
            </a:r>
            <a:r>
              <a:rPr lang="ko-KR" altLang="en-US" dirty="0" smtClean="0"/>
              <a:t>저장소</a:t>
            </a:r>
            <a:endParaRPr lang="en-US" altLang="ko-KR" dirty="0" smtClean="0"/>
          </a:p>
          <a:p>
            <a:pPr lvl="1"/>
            <a:r>
              <a:rPr lang="ko-KR" altLang="en-US" dirty="0" err="1"/>
              <a:t>우분투는</a:t>
            </a:r>
            <a:r>
              <a:rPr lang="ko-KR" altLang="en-US" dirty="0"/>
              <a:t> 패키지와 패키지에 대한 정보를 저장하고 있는 서버인 패키지 저장소라는 개념을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/>
              <a:t>패키지 저장소에서는 패키지의 기능 추가나 보안 패치 등 지속적인 업그레이드를 </a:t>
            </a:r>
            <a:r>
              <a:rPr lang="ko-KR" altLang="en-US" dirty="0" smtClean="0"/>
              <a:t>집중적으로 관리</a:t>
            </a:r>
            <a:endParaRPr lang="en-US" altLang="ko-KR" dirty="0" smtClean="0"/>
          </a:p>
          <a:p>
            <a:pPr lvl="1"/>
            <a:r>
              <a:rPr lang="ko-KR" altLang="en-US" dirty="0"/>
              <a:t>사용자는 저장소에 접속하여 최신 패키지를 </a:t>
            </a:r>
            <a:r>
              <a:rPr lang="ko-KR" altLang="en-US" dirty="0" err="1"/>
              <a:t>내려받아</a:t>
            </a:r>
            <a:r>
              <a:rPr lang="ko-KR" altLang="en-US" dirty="0"/>
              <a:t> </a:t>
            </a:r>
            <a:r>
              <a:rPr lang="ko-KR" altLang="en-US" dirty="0" smtClean="0"/>
              <a:t>설치 가능</a:t>
            </a:r>
            <a:endParaRPr lang="en-US" altLang="ko-KR" dirty="0" smtClean="0"/>
          </a:p>
          <a:p>
            <a:pPr lvl="1"/>
            <a:r>
              <a:rPr lang="ko-KR" altLang="en-US" dirty="0"/>
              <a:t>패키지 저장소에 대한 </a:t>
            </a:r>
            <a:r>
              <a:rPr lang="ko-KR" altLang="en-US" dirty="0" smtClean="0"/>
              <a:t>정보는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/apt/</a:t>
            </a:r>
            <a:r>
              <a:rPr lang="en-US" altLang="ko-KR" dirty="0" err="1"/>
              <a:t>sources.list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패키지 </a:t>
            </a:r>
            <a:r>
              <a:rPr lang="ko-KR" altLang="en-US" dirty="0"/>
              <a:t>유형 </a:t>
            </a:r>
            <a:r>
              <a:rPr lang="en-US" altLang="ko-KR" dirty="0"/>
              <a:t>: deb</a:t>
            </a:r>
            <a:r>
              <a:rPr lang="ko-KR" altLang="en-US" dirty="0"/>
              <a:t>는 바이너리 패키지의 저장소를</a:t>
            </a:r>
            <a:r>
              <a:rPr lang="en-US" altLang="ko-KR" dirty="0"/>
              <a:t>, deb-</a:t>
            </a:r>
            <a:r>
              <a:rPr lang="en-US" altLang="ko-KR" dirty="0" err="1"/>
              <a:t>src</a:t>
            </a:r>
            <a:r>
              <a:rPr lang="ko-KR" altLang="en-US" dirty="0"/>
              <a:t>는 패키지의 소스 </a:t>
            </a:r>
            <a:r>
              <a:rPr lang="ko-KR" altLang="en-US" dirty="0" smtClean="0"/>
              <a:t>저장소를 </a:t>
            </a:r>
            <a:r>
              <a:rPr lang="ko-KR" altLang="en-US" dirty="0"/>
              <a:t>의미한다</a:t>
            </a:r>
            <a:r>
              <a:rPr lang="en-US" altLang="ko-KR" dirty="0"/>
              <a:t>. </a:t>
            </a:r>
            <a:r>
              <a:rPr lang="ko-KR" altLang="en-US" dirty="0"/>
              <a:t>보통 한 저장소에 바이너리와 소스를 함께 </a:t>
            </a:r>
            <a:r>
              <a:rPr lang="ko-KR" altLang="en-US" dirty="0" smtClean="0"/>
              <a:t>저장</a:t>
            </a:r>
            <a:endParaRPr lang="en-US" altLang="ko-KR" dirty="0"/>
          </a:p>
          <a:p>
            <a:pPr lvl="2"/>
            <a:r>
              <a:rPr lang="ko-KR" altLang="en-US" dirty="0" smtClean="0"/>
              <a:t>저장소 </a:t>
            </a:r>
            <a:r>
              <a:rPr lang="ko-KR" altLang="en-US" dirty="0"/>
              <a:t>주소 </a:t>
            </a:r>
            <a:r>
              <a:rPr lang="en-US" altLang="ko-KR" dirty="0"/>
              <a:t>: http </a:t>
            </a:r>
            <a:r>
              <a:rPr lang="ko-KR" altLang="en-US" dirty="0"/>
              <a:t>프로토콜을 사용하는 </a:t>
            </a:r>
            <a:r>
              <a:rPr lang="en-US" altLang="ko-KR" dirty="0"/>
              <a:t>URL </a:t>
            </a:r>
            <a:r>
              <a:rPr lang="ko-KR" altLang="en-US" dirty="0"/>
              <a:t>주소를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pPr lvl="2"/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버전 정보 </a:t>
            </a:r>
            <a:r>
              <a:rPr lang="en-US" altLang="ko-KR" dirty="0"/>
              <a:t>: </a:t>
            </a:r>
            <a:r>
              <a:rPr lang="ko-KR" altLang="en-US" dirty="0"/>
              <a:t>저장소에서 관리하는 패키지에 해당하는 </a:t>
            </a:r>
            <a:r>
              <a:rPr lang="ko-KR" altLang="en-US" dirty="0" err="1"/>
              <a:t>우분투의</a:t>
            </a:r>
            <a:r>
              <a:rPr lang="ko-KR" altLang="en-US" dirty="0"/>
              <a:t> 버전을 </a:t>
            </a:r>
            <a:r>
              <a:rPr lang="ko-KR" altLang="en-US" dirty="0" smtClean="0"/>
              <a:t>표시한다</a:t>
            </a:r>
            <a:r>
              <a:rPr lang="en-US" altLang="ko-KR" dirty="0"/>
              <a:t>. </a:t>
            </a:r>
            <a:r>
              <a:rPr lang="ko-KR" altLang="en-US" dirty="0"/>
              <a:t>버전은 번호가 아니라 버전의 이름을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카테고리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저장소가 가지고 있는 소프트웨어 카테고리</a:t>
            </a:r>
            <a:r>
              <a:rPr lang="en-US" altLang="ko-KR" dirty="0" smtClean="0"/>
              <a:t>(main, restricted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표시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71600" y="4058274"/>
            <a:ext cx="6880041" cy="2495536"/>
            <a:chOff x="438603" y="2043112"/>
            <a:chExt cx="8324850" cy="301959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437" y="2043112"/>
              <a:ext cx="8239125" cy="27717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603" y="4653136"/>
              <a:ext cx="8324850" cy="409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78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en-US" altLang="ko-KR" dirty="0"/>
              <a:t>APT </a:t>
            </a:r>
            <a:r>
              <a:rPr lang="ko-KR" altLang="en-US" dirty="0"/>
              <a:t>명령으로 패키지 </a:t>
            </a:r>
            <a:r>
              <a:rPr lang="ko-KR" altLang="en-US" dirty="0" smtClean="0"/>
              <a:t>관리하기</a:t>
            </a:r>
            <a:endParaRPr lang="en-US" altLang="ko-KR" dirty="0" smtClean="0"/>
          </a:p>
          <a:p>
            <a:r>
              <a:rPr lang="en-US" altLang="ko-KR" dirty="0"/>
              <a:t>apt-cache </a:t>
            </a:r>
            <a:r>
              <a:rPr lang="ko-KR" altLang="en-US" dirty="0" smtClean="0"/>
              <a:t>명령 </a:t>
            </a:r>
            <a:r>
              <a:rPr lang="en-US" altLang="ko-KR" dirty="0"/>
              <a:t>: APT </a:t>
            </a:r>
            <a:r>
              <a:rPr lang="ko-KR" altLang="en-US" dirty="0"/>
              <a:t>캐시</a:t>
            </a:r>
            <a:r>
              <a:rPr lang="en-US" altLang="ko-KR" dirty="0"/>
              <a:t>(</a:t>
            </a:r>
            <a:r>
              <a:rPr lang="ko-KR" altLang="en-US" dirty="0"/>
              <a:t>패키지 데이터베이스</a:t>
            </a:r>
            <a:r>
              <a:rPr lang="en-US" altLang="ko-KR" dirty="0"/>
              <a:t>)</a:t>
            </a:r>
            <a:r>
              <a:rPr lang="ko-KR" altLang="en-US" dirty="0"/>
              <a:t>에서 정보를 검색하여 출력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14" y="1844824"/>
            <a:ext cx="7498773" cy="4234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서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24036</TotalTime>
  <Words>1885</Words>
  <Application>Microsoft Office PowerPoint</Application>
  <PresentationFormat>화면 슬라이드 쇼(4:3)</PresentationFormat>
  <Paragraphs>454</Paragraphs>
  <Slides>68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69" baseType="lpstr">
      <vt:lpstr>서식</vt:lpstr>
      <vt:lpstr>Chapter 09. 소프트웨어 관리하기</vt:lpstr>
      <vt:lpstr>PowerPoint 프레젠테이션</vt:lpstr>
      <vt:lpstr>PowerPoint 프레젠테이션</vt:lpstr>
      <vt:lpstr>리눅스 실습 스터디 맵</vt:lpstr>
      <vt:lpstr>00 개요</vt:lpstr>
      <vt:lpstr>01 우분투 패키지의 개요</vt:lpstr>
      <vt:lpstr>01 우분투 패키지의 개요</vt:lpstr>
      <vt:lpstr>01 우분투 패키지의 개요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03 스냅 패키지 설치</vt:lpstr>
      <vt:lpstr>03 스냅 패키지 설치</vt:lpstr>
      <vt:lpstr>03 스냅 패키지 설치</vt:lpstr>
      <vt:lpstr>03 스냅 패키지 설치</vt:lpstr>
      <vt:lpstr>03 스냅 패키지 설치</vt:lpstr>
      <vt:lpstr>03 스냅 패키지 설치</vt:lpstr>
      <vt:lpstr>04 파일 아카이브와 압축</vt:lpstr>
      <vt:lpstr>04 파일 아카이브와 압축</vt:lpstr>
      <vt:lpstr>04 파일 아카이브와 압축</vt:lpstr>
      <vt:lpstr>04 파일 아카이브와 압축</vt:lpstr>
      <vt:lpstr>04 파일 아카이브와 압축</vt:lpstr>
      <vt:lpstr>04 파일 아카이브와 압축</vt:lpstr>
      <vt:lpstr>04 파일 아카이브와 압축</vt:lpstr>
      <vt:lpstr>04 파일 아카이브와 압축</vt:lpstr>
      <vt:lpstr>04 파일 아카이브와 압축</vt:lpstr>
      <vt:lpstr>04 파일 아카이브와 압축</vt:lpstr>
      <vt:lpstr>04 파일 아카이브와 압축</vt:lpstr>
      <vt:lpstr>04 파일 아카이브와 압축</vt:lpstr>
      <vt:lpstr>04 파일 아카이브와 압축</vt:lpstr>
      <vt:lpstr>05 소프트웨어 컴파일</vt:lpstr>
      <vt:lpstr>05 소프트웨어 컴파일</vt:lpstr>
      <vt:lpstr>05 소프트웨어 컴파일</vt:lpstr>
      <vt:lpstr>05 소프트웨어 컴파일</vt:lpstr>
      <vt:lpstr>05 소프트웨어 컴파일</vt:lpstr>
      <vt:lpstr>05 소프트웨어 컴파일</vt:lpstr>
      <vt:lpstr>05 소프트웨어 컴파일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student</cp:lastModifiedBy>
  <cp:revision>1095</cp:revision>
  <dcterms:created xsi:type="dcterms:W3CDTF">2012-07-11T10:23:22Z</dcterms:created>
  <dcterms:modified xsi:type="dcterms:W3CDTF">2019-08-05T00:36:08Z</dcterms:modified>
</cp:coreProperties>
</file>